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Helvetica World" charset="1" panose="020B0500040000020004"/>
      <p:regular r:id="rId28"/>
    </p:embeddedFont>
    <p:embeddedFont>
      <p:font typeface="Helvetica World Bold" charset="1" panose="020B0800040000020004"/>
      <p:regular r:id="rId29"/>
    </p:embeddedFont>
    <p:embeddedFont>
      <p:font typeface="Arimo Bold" charset="1" panose="020B0704020202020204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sv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Relationship Id="rId4" Target="../media/image24.png" Type="http://schemas.openxmlformats.org/officeDocument/2006/relationships/image"/><Relationship Id="rId5" Target="../media/image25.png" Type="http://schemas.openxmlformats.org/officeDocument/2006/relationships/image"/><Relationship Id="rId6" Target="../media/image26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9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https://github.com/AhmedYasser06/DEPI-Project-Team2.git" TargetMode="External" Type="http://schemas.openxmlformats.org/officeDocument/2006/relationships/hyperlink"/><Relationship Id="rId4" Target="https://github.com/AhmedYasser06/DEPI-Project-Team2.git" TargetMode="External" Type="http://schemas.openxmlformats.org/officeDocument/2006/relationships/hyperlink"/><Relationship Id="rId5" Target="../media/image30.png" Type="http://schemas.openxmlformats.org/officeDocument/2006/relationships/image"/><Relationship Id="rId6" Target="../media/image31.svg" Type="http://schemas.openxmlformats.org/officeDocument/2006/relationships/image"/><Relationship Id="rId7" Target="../media/image2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Relationship Id="rId7" Target="../media/image15.png" Type="http://schemas.openxmlformats.org/officeDocument/2006/relationships/image"/><Relationship Id="rId8" Target="../media/image1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16465" y="879937"/>
            <a:ext cx="7453924" cy="9407063"/>
          </a:xfrm>
          <a:custGeom>
            <a:avLst/>
            <a:gdLst/>
            <a:ahLst/>
            <a:cxnLst/>
            <a:rect r="r" b="b" t="t" l="l"/>
            <a:pathLst>
              <a:path h="9407063" w="7453924">
                <a:moveTo>
                  <a:pt x="0" y="0"/>
                </a:moveTo>
                <a:lnTo>
                  <a:pt x="7453924" y="0"/>
                </a:lnTo>
                <a:lnTo>
                  <a:pt x="7453924" y="9407063"/>
                </a:lnTo>
                <a:lnTo>
                  <a:pt x="0" y="94070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6518" t="-3109" r="-13735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34870" y="182117"/>
            <a:ext cx="2104871" cy="2104871"/>
          </a:xfrm>
          <a:custGeom>
            <a:avLst/>
            <a:gdLst/>
            <a:ahLst/>
            <a:cxnLst/>
            <a:rect r="r" b="b" t="t" l="l"/>
            <a:pathLst>
              <a:path h="2104871" w="2104871">
                <a:moveTo>
                  <a:pt x="0" y="0"/>
                </a:moveTo>
                <a:lnTo>
                  <a:pt x="2104871" y="0"/>
                </a:lnTo>
                <a:lnTo>
                  <a:pt x="2104871" y="2104870"/>
                </a:lnTo>
                <a:lnTo>
                  <a:pt x="0" y="21048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63944" y="309170"/>
            <a:ext cx="3288955" cy="1977818"/>
          </a:xfrm>
          <a:custGeom>
            <a:avLst/>
            <a:gdLst/>
            <a:ahLst/>
            <a:cxnLst/>
            <a:rect r="r" b="b" t="t" l="l"/>
            <a:pathLst>
              <a:path h="1977818" w="3288955">
                <a:moveTo>
                  <a:pt x="0" y="0"/>
                </a:moveTo>
                <a:lnTo>
                  <a:pt x="3288955" y="0"/>
                </a:lnTo>
                <a:lnTo>
                  <a:pt x="3288955" y="1977817"/>
                </a:lnTo>
                <a:lnTo>
                  <a:pt x="0" y="19778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56597" y="2515587"/>
            <a:ext cx="7097738" cy="3522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76"/>
              </a:lnSpc>
            </a:pPr>
            <a:r>
              <a:rPr lang="en-US" sz="5274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AI-Powered Predictive Maintenance for Industrial Equipment</a:t>
            </a:r>
          </a:p>
          <a:p>
            <a:pPr algn="l">
              <a:lnSpc>
                <a:spcPts val="9013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256597" y="6631302"/>
            <a:ext cx="8053372" cy="1941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519" spc="147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Under supervision: Eng/Abdelrhman Elmashtoly</a:t>
            </a:r>
          </a:p>
          <a:p>
            <a:pPr algn="l" marL="0" indent="0" lvl="0">
              <a:lnSpc>
                <a:spcPts val="4927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720879"/>
            <a:ext cx="15829703" cy="6417447"/>
          </a:xfrm>
          <a:custGeom>
            <a:avLst/>
            <a:gdLst/>
            <a:ahLst/>
            <a:cxnLst/>
            <a:rect r="r" b="b" t="t" l="l"/>
            <a:pathLst>
              <a:path h="6417447" w="15829703">
                <a:moveTo>
                  <a:pt x="0" y="0"/>
                </a:moveTo>
                <a:lnTo>
                  <a:pt x="15829703" y="0"/>
                </a:lnTo>
                <a:lnTo>
                  <a:pt x="15829703" y="6417447"/>
                </a:lnTo>
                <a:lnTo>
                  <a:pt x="0" y="64174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245103">
            <a:off x="16222068" y="8657373"/>
            <a:ext cx="1201854" cy="1201854"/>
          </a:xfrm>
          <a:custGeom>
            <a:avLst/>
            <a:gdLst/>
            <a:ahLst/>
            <a:cxnLst/>
            <a:rect r="r" b="b" t="t" l="l"/>
            <a:pathLst>
              <a:path h="1201854" w="1201854">
                <a:moveTo>
                  <a:pt x="0" y="0"/>
                </a:moveTo>
                <a:lnTo>
                  <a:pt x="1201854" y="0"/>
                </a:lnTo>
                <a:lnTo>
                  <a:pt x="1201854" y="1201854"/>
                </a:lnTo>
                <a:lnTo>
                  <a:pt x="0" y="1201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816268">
            <a:off x="815707" y="8717838"/>
            <a:ext cx="1080925" cy="1080925"/>
          </a:xfrm>
          <a:custGeom>
            <a:avLst/>
            <a:gdLst/>
            <a:ahLst/>
            <a:cxnLst/>
            <a:rect r="r" b="b" t="t" l="l"/>
            <a:pathLst>
              <a:path h="1080925" w="1080925">
                <a:moveTo>
                  <a:pt x="0" y="0"/>
                </a:moveTo>
                <a:lnTo>
                  <a:pt x="1080924" y="0"/>
                </a:lnTo>
                <a:lnTo>
                  <a:pt x="1080924" y="1080924"/>
                </a:lnTo>
                <a:lnTo>
                  <a:pt x="0" y="108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395520" y="971550"/>
            <a:ext cx="18174462" cy="1087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40"/>
              </a:lnSpc>
            </a:pPr>
            <a:r>
              <a:rPr lang="en-US" sz="626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Principal Component Analysis (PCA)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3538" y="3467540"/>
            <a:ext cx="17665405" cy="3510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96"/>
              </a:lnSpc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3- Dimensional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ity Reduction &amp; Feature Imp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ortance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Standardiz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ed features and reduced to 5 Principal Components.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Explained Variance Ratio shows how much information each PC capture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s.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dentified top contributing features to equipment failures.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Visualized PC1 vs PC2 for separation between Failure and No-Failure cases.</a:t>
            </a:r>
          </a:p>
          <a:p>
            <a:pPr algn="just">
              <a:lnSpc>
                <a:spcPts val="4296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9790066" cy="6066874"/>
          </a:xfrm>
          <a:custGeom>
            <a:avLst/>
            <a:gdLst/>
            <a:ahLst/>
            <a:cxnLst/>
            <a:rect r="r" b="b" t="t" l="l"/>
            <a:pathLst>
              <a:path h="6066874" w="9790066">
                <a:moveTo>
                  <a:pt x="0" y="0"/>
                </a:moveTo>
                <a:lnTo>
                  <a:pt x="9790066" y="0"/>
                </a:lnTo>
                <a:lnTo>
                  <a:pt x="9790066" y="6066874"/>
                </a:lnTo>
                <a:lnTo>
                  <a:pt x="0" y="60668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790066" y="3987473"/>
            <a:ext cx="8497934" cy="6299527"/>
          </a:xfrm>
          <a:custGeom>
            <a:avLst/>
            <a:gdLst/>
            <a:ahLst/>
            <a:cxnLst/>
            <a:rect r="r" b="b" t="t" l="l"/>
            <a:pathLst>
              <a:path h="6299527" w="8497934">
                <a:moveTo>
                  <a:pt x="0" y="0"/>
                </a:moveTo>
                <a:lnTo>
                  <a:pt x="8497934" y="0"/>
                </a:lnTo>
                <a:lnTo>
                  <a:pt x="8497934" y="6299527"/>
                </a:lnTo>
                <a:lnTo>
                  <a:pt x="0" y="6299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245103">
            <a:off x="16528422" y="9062053"/>
            <a:ext cx="1201854" cy="1201854"/>
          </a:xfrm>
          <a:custGeom>
            <a:avLst/>
            <a:gdLst/>
            <a:ahLst/>
            <a:cxnLst/>
            <a:rect r="r" b="b" t="t" l="l"/>
            <a:pathLst>
              <a:path h="1201854" w="1201854">
                <a:moveTo>
                  <a:pt x="0" y="0"/>
                </a:moveTo>
                <a:lnTo>
                  <a:pt x="1201853" y="0"/>
                </a:lnTo>
                <a:lnTo>
                  <a:pt x="1201853" y="1201854"/>
                </a:lnTo>
                <a:lnTo>
                  <a:pt x="0" y="1201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816268">
            <a:off x="683573" y="9122518"/>
            <a:ext cx="1080925" cy="1080925"/>
          </a:xfrm>
          <a:custGeom>
            <a:avLst/>
            <a:gdLst/>
            <a:ahLst/>
            <a:cxnLst/>
            <a:rect r="r" b="b" t="t" l="l"/>
            <a:pathLst>
              <a:path h="1080925" w="1080925">
                <a:moveTo>
                  <a:pt x="0" y="0"/>
                </a:moveTo>
                <a:lnTo>
                  <a:pt x="1080925" y="0"/>
                </a:lnTo>
                <a:lnTo>
                  <a:pt x="1080925" y="1080924"/>
                </a:lnTo>
                <a:lnTo>
                  <a:pt x="0" y="108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211277" y="1414400"/>
            <a:ext cx="12526849" cy="1677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7"/>
              </a:lnSpc>
              <a:spcBef>
                <a:spcPct val="0"/>
              </a:spcBef>
            </a:pPr>
            <a:r>
              <a:rPr lang="en-US" b="true" sz="4744" spc="199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Feature Engineering: Rate of Change &amp; Degradation Patterns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0015" y="3765501"/>
            <a:ext cx="17087970" cy="525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5"/>
              </a:lnSpc>
              <a:spcBef>
                <a:spcPct val="0"/>
              </a:spcBef>
            </a:pPr>
            <a:r>
              <a:rPr lang="en-US" b="true" sz="2827" spc="11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Objective: </a:t>
            </a:r>
          </a:p>
          <a:p>
            <a:pPr algn="l" marL="610478" indent="-305239" lvl="1">
              <a:lnSpc>
                <a:spcPts val="3675"/>
              </a:lnSpc>
              <a:buFont typeface="Arial"/>
              <a:buChar char="•"/>
            </a:pPr>
            <a:r>
              <a:rPr lang="en-US" sz="2827" spc="1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Capture equipment behavior over time to detect early signs of failure.</a:t>
            </a:r>
          </a:p>
          <a:p>
            <a:pPr algn="l">
              <a:lnSpc>
                <a:spcPts val="3675"/>
              </a:lnSpc>
              <a:spcBef>
                <a:spcPct val="0"/>
              </a:spcBef>
            </a:pPr>
            <a:r>
              <a:rPr lang="en-US" b="true" sz="2827" spc="11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Key Features Created:</a:t>
            </a:r>
          </a:p>
          <a:p>
            <a:pPr algn="l" marL="610478" indent="-305239" lvl="1">
              <a:lnSpc>
                <a:spcPts val="3675"/>
              </a:lnSpc>
              <a:buAutoNum type="arabicPeriod" startAt="1"/>
            </a:pPr>
            <a:r>
              <a:rPr lang="en-US" b="true" sz="2827" spc="11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Rate of Change:</a:t>
            </a:r>
          </a:p>
          <a:p>
            <a:pPr algn="l" marL="1220957" indent="-406986" lvl="2">
              <a:lnSpc>
                <a:spcPts val="3675"/>
              </a:lnSpc>
              <a:buAutoNum type="alphaLcPeriod" startAt="1"/>
            </a:pPr>
            <a:r>
              <a:rPr lang="en-US" sz="2827" spc="1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Temp_RateChange: Change in temperature per unit operational time.</a:t>
            </a:r>
          </a:p>
          <a:p>
            <a:pPr algn="l" marL="1220957" indent="-406986" lvl="2">
              <a:lnSpc>
                <a:spcPts val="3675"/>
              </a:lnSpc>
              <a:buAutoNum type="alphaLcPeriod" startAt="1"/>
            </a:pPr>
            <a:r>
              <a:rPr lang="en-US" sz="2827" spc="1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Vibration_RateChange: Change in vibration per unit operational time.</a:t>
            </a:r>
          </a:p>
          <a:p>
            <a:pPr algn="l" marL="1220957" indent="-406986" lvl="2">
              <a:lnSpc>
                <a:spcPts val="3675"/>
              </a:lnSpc>
              <a:buAutoNum type="alphaLcPeriod" startAt="1"/>
            </a:pPr>
            <a:r>
              <a:rPr lang="en-US" sz="2827" spc="1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Pressure_RateChange: Change in pressure/power per unit operational time.</a:t>
            </a:r>
          </a:p>
          <a:p>
            <a:pPr algn="l" marL="1220957" indent="-406986" lvl="2">
              <a:lnSpc>
                <a:spcPts val="3675"/>
              </a:lnSpc>
              <a:buAutoNum type="alphaLcPeriod" startAt="1"/>
            </a:pPr>
            <a:r>
              <a:rPr lang="en-US" sz="2827" spc="1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Degradation Patterns:</a:t>
            </a:r>
          </a:p>
          <a:p>
            <a:pPr algn="l" marL="1220957" indent="-406986" lvl="2">
              <a:lnSpc>
                <a:spcPts val="3675"/>
              </a:lnSpc>
              <a:buAutoNum type="alphaLcPeriod" startAt="1"/>
            </a:pPr>
            <a:r>
              <a:rPr lang="en-US" sz="2827" spc="1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Temp_Degradation: Increase in temperature relative to initial value.</a:t>
            </a:r>
          </a:p>
          <a:p>
            <a:pPr algn="l" marL="1220957" indent="-406986" lvl="2">
              <a:lnSpc>
                <a:spcPts val="3675"/>
              </a:lnSpc>
              <a:buAutoNum type="alphaLcPeriod" startAt="1"/>
            </a:pPr>
            <a:r>
              <a:rPr lang="en-US" sz="2827" spc="1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Vibration_Degradation: Increase in vibration relative to initial value.</a:t>
            </a:r>
          </a:p>
          <a:p>
            <a:pPr algn="l">
              <a:lnSpc>
                <a:spcPts val="3675"/>
              </a:lnSpc>
              <a:spcBef>
                <a:spcPct val="0"/>
              </a:spcBef>
            </a:pPr>
            <a:r>
              <a:rPr lang="en-US" sz="2827" spc="1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📌 These features highlight how quickly sensors deviate and how equipment gradually deteriorates.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61254" y="849473"/>
            <a:ext cx="13951579" cy="1673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84"/>
              </a:lnSpc>
              <a:spcBef>
                <a:spcPct val="0"/>
              </a:spcBef>
            </a:pPr>
            <a:r>
              <a:rPr lang="en-US" sz="4757" spc="199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b="true" sz="4757" spc="199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Feature Engineering : Rolling Trends &amp; Noise Reduction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59862" y="2804056"/>
            <a:ext cx="17828138" cy="6684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0"/>
              </a:lnSpc>
              <a:spcBef>
                <a:spcPct val="0"/>
              </a:spcBef>
            </a:pPr>
            <a:r>
              <a:rPr lang="en-US" b="true" sz="2871" spc="12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Objective: </a:t>
            </a:r>
          </a:p>
          <a:p>
            <a:pPr algn="l" marL="619956" indent="-309978" lvl="1">
              <a:lnSpc>
                <a:spcPts val="4020"/>
              </a:lnSpc>
              <a:buFont typeface="Arial"/>
              <a:buChar char="•"/>
            </a:pPr>
            <a:r>
              <a:rPr lang="en-US" sz="2871" spc="12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Smooth sensor data and capture long-term patterns.</a:t>
            </a:r>
          </a:p>
          <a:p>
            <a:pPr algn="l">
              <a:lnSpc>
                <a:spcPts val="4020"/>
              </a:lnSpc>
              <a:spcBef>
                <a:spcPct val="0"/>
              </a:spcBef>
            </a:pPr>
            <a:r>
              <a:rPr lang="en-US" b="true" sz="2871" spc="12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Techniques Applied:</a:t>
            </a:r>
          </a:p>
          <a:p>
            <a:pPr algn="l" marL="619956" indent="-309978" lvl="1">
              <a:lnSpc>
                <a:spcPts val="4020"/>
              </a:lnSpc>
              <a:buFont typeface="Arial"/>
              <a:buChar char="•"/>
            </a:pPr>
            <a:r>
              <a:rPr lang="en-US" sz="2871" spc="12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Rolling Trends (Window = 50):</a:t>
            </a:r>
          </a:p>
          <a:p>
            <a:pPr algn="l" marL="619956" indent="-309978" lvl="1">
              <a:lnSpc>
                <a:spcPts val="4020"/>
              </a:lnSpc>
              <a:buFont typeface="Arial"/>
              <a:buChar char="•"/>
            </a:pPr>
            <a:r>
              <a:rPr lang="en-US" sz="2871" spc="12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Temp_Trend &amp; Vibration_Trend: Average slope of change → detects gradual upward or downward drift.</a:t>
            </a:r>
          </a:p>
          <a:p>
            <a:pPr algn="l" marL="619956" indent="-309978" lvl="1">
              <a:lnSpc>
                <a:spcPts val="4020"/>
              </a:lnSpc>
              <a:buFont typeface="Arial"/>
              <a:buChar char="•"/>
            </a:pPr>
            <a:r>
              <a:rPr lang="en-US" sz="2871" spc="12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Rolling Statistics (Noise Reduction):</a:t>
            </a:r>
          </a:p>
          <a:p>
            <a:pPr algn="l" marL="619956" indent="-309978" lvl="1">
              <a:lnSpc>
                <a:spcPts val="4020"/>
              </a:lnSpc>
              <a:buFont typeface="Arial"/>
              <a:buChar char="•"/>
            </a:pPr>
            <a:r>
              <a:rPr lang="en-US" sz="2871" spc="12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Moving Average (Temp_MA_50, Vibration_MA_50, Pressure_MA_50) → smooths fluctuations.</a:t>
            </a:r>
          </a:p>
          <a:p>
            <a:pPr algn="l" marL="619956" indent="-309978" lvl="1">
              <a:lnSpc>
                <a:spcPts val="4020"/>
              </a:lnSpc>
              <a:buFont typeface="Arial"/>
              <a:buChar char="•"/>
            </a:pPr>
            <a:r>
              <a:rPr lang="en-US" sz="2871" spc="12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Standard Deviation (Temp_STD_50, Vibration_STD_50, Pressure_STD_50) → measures stability/variability.</a:t>
            </a:r>
          </a:p>
          <a:p>
            <a:pPr algn="l">
              <a:lnSpc>
                <a:spcPts val="4020"/>
              </a:lnSpc>
            </a:pPr>
            <a:r>
              <a:rPr lang="en-US" b="true" sz="2871" spc="12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Visualization Example:</a:t>
            </a:r>
          </a:p>
          <a:p>
            <a:pPr algn="l" marL="619956" indent="-309978" lvl="1">
              <a:lnSpc>
                <a:spcPts val="4020"/>
              </a:lnSpc>
              <a:buFont typeface="Arial"/>
              <a:buChar char="•"/>
            </a:pPr>
            <a:r>
              <a:rPr lang="en-US" sz="2871" spc="12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Plot shows raw temperature data vs. rolling average → smoother curve, easier trend detection.</a:t>
            </a:r>
          </a:p>
          <a:p>
            <a:pPr algn="l">
              <a:lnSpc>
                <a:spcPts val="4020"/>
              </a:lnSpc>
              <a:spcBef>
                <a:spcPct val="0"/>
              </a:spcBef>
            </a:pPr>
            <a:r>
              <a:rPr lang="en-US" sz="2871" spc="12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📌 These engineered features help models focus on underlying equipment behavior rather than noise.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245103">
            <a:off x="16222068" y="8657373"/>
            <a:ext cx="1201854" cy="1201854"/>
          </a:xfrm>
          <a:custGeom>
            <a:avLst/>
            <a:gdLst/>
            <a:ahLst/>
            <a:cxnLst/>
            <a:rect r="r" b="b" t="t" l="l"/>
            <a:pathLst>
              <a:path h="1201854" w="1201854">
                <a:moveTo>
                  <a:pt x="0" y="0"/>
                </a:moveTo>
                <a:lnTo>
                  <a:pt x="1201854" y="0"/>
                </a:lnTo>
                <a:lnTo>
                  <a:pt x="1201854" y="1201854"/>
                </a:lnTo>
                <a:lnTo>
                  <a:pt x="0" y="1201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816268">
            <a:off x="815707" y="8717838"/>
            <a:ext cx="1080925" cy="1080925"/>
          </a:xfrm>
          <a:custGeom>
            <a:avLst/>
            <a:gdLst/>
            <a:ahLst/>
            <a:cxnLst/>
            <a:rect r="r" b="b" t="t" l="l"/>
            <a:pathLst>
              <a:path h="1080925" w="1080925">
                <a:moveTo>
                  <a:pt x="0" y="0"/>
                </a:moveTo>
                <a:lnTo>
                  <a:pt x="1080924" y="0"/>
                </a:lnTo>
                <a:lnTo>
                  <a:pt x="1080924" y="1080924"/>
                </a:lnTo>
                <a:lnTo>
                  <a:pt x="0" y="108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6169" y="1748414"/>
            <a:ext cx="15781027" cy="6466581"/>
          </a:xfrm>
          <a:custGeom>
            <a:avLst/>
            <a:gdLst/>
            <a:ahLst/>
            <a:cxnLst/>
            <a:rect r="r" b="b" t="t" l="l"/>
            <a:pathLst>
              <a:path h="6466581" w="15781027">
                <a:moveTo>
                  <a:pt x="0" y="0"/>
                </a:moveTo>
                <a:lnTo>
                  <a:pt x="15781027" y="0"/>
                </a:lnTo>
                <a:lnTo>
                  <a:pt x="15781027" y="6466581"/>
                </a:lnTo>
                <a:lnTo>
                  <a:pt x="0" y="6466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245103">
            <a:off x="15947962" y="8843664"/>
            <a:ext cx="1201854" cy="1201854"/>
          </a:xfrm>
          <a:custGeom>
            <a:avLst/>
            <a:gdLst/>
            <a:ahLst/>
            <a:cxnLst/>
            <a:rect r="r" b="b" t="t" l="l"/>
            <a:pathLst>
              <a:path h="1201854" w="1201854">
                <a:moveTo>
                  <a:pt x="0" y="0"/>
                </a:moveTo>
                <a:lnTo>
                  <a:pt x="1201854" y="0"/>
                </a:lnTo>
                <a:lnTo>
                  <a:pt x="1201854" y="1201853"/>
                </a:lnTo>
                <a:lnTo>
                  <a:pt x="0" y="12018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705466">
            <a:off x="737758" y="8748098"/>
            <a:ext cx="1080925" cy="1080925"/>
          </a:xfrm>
          <a:custGeom>
            <a:avLst/>
            <a:gdLst/>
            <a:ahLst/>
            <a:cxnLst/>
            <a:rect r="r" b="b" t="t" l="l"/>
            <a:pathLst>
              <a:path h="1080925" w="1080925">
                <a:moveTo>
                  <a:pt x="0" y="0"/>
                </a:moveTo>
                <a:lnTo>
                  <a:pt x="1080925" y="0"/>
                </a:lnTo>
                <a:lnTo>
                  <a:pt x="1080925" y="1080925"/>
                </a:lnTo>
                <a:lnTo>
                  <a:pt x="0" y="10809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16139" y="971550"/>
            <a:ext cx="13951579" cy="941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64"/>
              </a:lnSpc>
              <a:spcBef>
                <a:spcPct val="0"/>
              </a:spcBef>
            </a:pPr>
            <a:r>
              <a:rPr lang="en-US" b="true" sz="5357" spc="225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</a:t>
            </a:r>
            <a:r>
              <a:rPr lang="en-US" b="true" sz="5357" spc="225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ata Visualization &amp; Insights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0644" y="2957938"/>
            <a:ext cx="18177795" cy="5692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8"/>
              </a:lnSpc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Objective: Iden</a:t>
            </a: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tify degradation patterns, a</a:t>
            </a: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nomalies, a</a:t>
            </a: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nd sensor relationships.</a:t>
            </a:r>
          </a:p>
          <a:p>
            <a:pPr algn="l">
              <a:lnSpc>
                <a:spcPts val="4238"/>
              </a:lnSpc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Visualizations Created:</a:t>
            </a:r>
          </a:p>
          <a:p>
            <a:pPr algn="l" marL="653704" indent="-326852" lvl="1">
              <a:lnSpc>
                <a:spcPts val="4238"/>
              </a:lnSpc>
              <a:buFont typeface="Arial"/>
              <a:buChar char="•"/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Correlation Heatmap → Highlights relationships between sensors (e.g., vibration ↔ power).</a:t>
            </a:r>
          </a:p>
          <a:p>
            <a:pPr algn="l" marL="653704" indent="-326852" lvl="1">
              <a:lnSpc>
                <a:spcPts val="4238"/>
              </a:lnSpc>
              <a:buFont typeface="Arial"/>
              <a:buChar char="•"/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Degradation Patterns (Time-Series) → Tracks how temperature &amp; vibration rise as equipment ages.</a:t>
            </a:r>
          </a:p>
          <a:p>
            <a:pPr algn="l" marL="653704" indent="-326852" lvl="1">
              <a:lnSpc>
                <a:spcPts val="4238"/>
              </a:lnSpc>
              <a:buFont typeface="Arial"/>
              <a:buChar char="•"/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Rolling Trends (Moving Averages) → Smooths noisy data to reveal underlying patterns.</a:t>
            </a:r>
          </a:p>
          <a:p>
            <a:pPr algn="l" marL="653704" indent="-326852" lvl="1">
              <a:lnSpc>
                <a:spcPts val="4238"/>
              </a:lnSpc>
              <a:buFont typeface="Arial"/>
              <a:buChar char="•"/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Boxp</a:t>
            </a: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lots → Detect outliers in temperature, vibration, and power consumption.</a:t>
            </a:r>
          </a:p>
          <a:p>
            <a:pPr algn="l">
              <a:lnSpc>
                <a:spcPts val="4238"/>
              </a:lnSpc>
              <a:spcBef>
                <a:spcPct val="0"/>
              </a:spcBef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📌 These visualizations reveal both gradual deterioration and sudden abnormal behaviors.</a:t>
            </a:r>
          </a:p>
          <a:p>
            <a:pPr algn="l">
              <a:lnSpc>
                <a:spcPts val="451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245103">
            <a:off x="16302687" y="9048154"/>
            <a:ext cx="1201854" cy="1201854"/>
          </a:xfrm>
          <a:custGeom>
            <a:avLst/>
            <a:gdLst/>
            <a:ahLst/>
            <a:cxnLst/>
            <a:rect r="r" b="b" t="t" l="l"/>
            <a:pathLst>
              <a:path h="1201854" w="1201854">
                <a:moveTo>
                  <a:pt x="0" y="0"/>
                </a:moveTo>
                <a:lnTo>
                  <a:pt x="1201854" y="0"/>
                </a:lnTo>
                <a:lnTo>
                  <a:pt x="1201854" y="1201854"/>
                </a:lnTo>
                <a:lnTo>
                  <a:pt x="0" y="1201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705466">
            <a:off x="697848" y="9000871"/>
            <a:ext cx="1080925" cy="1080925"/>
          </a:xfrm>
          <a:custGeom>
            <a:avLst/>
            <a:gdLst/>
            <a:ahLst/>
            <a:cxnLst/>
            <a:rect r="r" b="b" t="t" l="l"/>
            <a:pathLst>
              <a:path h="1080925" w="1080925">
                <a:moveTo>
                  <a:pt x="0" y="0"/>
                </a:moveTo>
                <a:lnTo>
                  <a:pt x="1080925" y="0"/>
                </a:lnTo>
                <a:lnTo>
                  <a:pt x="1080925" y="1080925"/>
                </a:lnTo>
                <a:lnTo>
                  <a:pt x="0" y="10809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78743" y="981075"/>
            <a:ext cx="13088976" cy="1788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33"/>
              </a:lnSpc>
              <a:spcBef>
                <a:spcPct val="0"/>
              </a:spcBef>
            </a:pPr>
            <a:r>
              <a:rPr lang="en-US" b="true" sz="5026" spc="21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</a:t>
            </a:r>
            <a:r>
              <a:rPr lang="en-US" b="true" sz="5026" spc="21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ata Visualization &amp; Advanced Analysis (FFT &amp; Feature Extraction)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0644" y="2957938"/>
            <a:ext cx="18177795" cy="6264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8"/>
              </a:lnSpc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Objective: Ex</a:t>
            </a: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tract deeper insights fr</a:t>
            </a: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om</a:t>
            </a: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sensor signals.</a:t>
            </a:r>
          </a:p>
          <a:p>
            <a:pPr algn="l">
              <a:lnSpc>
                <a:spcPts val="4238"/>
              </a:lnSpc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Techn</a:t>
            </a: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iques Applied:</a:t>
            </a:r>
          </a:p>
          <a:p>
            <a:pPr algn="l" marL="653704" indent="-326852" lvl="1">
              <a:lnSpc>
                <a:spcPts val="4238"/>
              </a:lnSpc>
              <a:buFont typeface="Arial"/>
              <a:buChar char="•"/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</a:t>
            </a: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olling Min/Max Windows (size=10): Captures short-term fluctuations for anomaly detection.</a:t>
            </a:r>
          </a:p>
          <a:p>
            <a:pPr algn="l" marL="653704" indent="-326852" lvl="1">
              <a:lnSpc>
                <a:spcPts val="4238"/>
              </a:lnSpc>
              <a:buFont typeface="Arial"/>
              <a:buChar char="•"/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FFT (Fast Fourier Transform) Features:</a:t>
            </a:r>
          </a:p>
          <a:p>
            <a:pPr algn="l" marL="1307408" indent="-435803" lvl="2">
              <a:lnSpc>
                <a:spcPts val="4238"/>
              </a:lnSpc>
              <a:buFont typeface="Arial"/>
              <a:buChar char="⚬"/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fft_mean → Average signal frequency strength.</a:t>
            </a:r>
          </a:p>
          <a:p>
            <a:pPr algn="l" marL="1307408" indent="-435803" lvl="2">
              <a:lnSpc>
                <a:spcPts val="4238"/>
              </a:lnSpc>
              <a:buFont typeface="Arial"/>
              <a:buChar char="⚬"/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fft_peak → Maximum vibration frequency (critical for detecting faults).</a:t>
            </a:r>
          </a:p>
          <a:p>
            <a:pPr algn="l" marL="1307408" indent="-435803" lvl="2">
              <a:lnSpc>
                <a:spcPts val="4238"/>
              </a:lnSpc>
              <a:buFont typeface="Arial"/>
              <a:buChar char="⚬"/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fft_energy → Total signal power, useful for detecting abnormal machine vibrations.</a:t>
            </a:r>
          </a:p>
          <a:p>
            <a:pPr algn="l">
              <a:lnSpc>
                <a:spcPts val="4238"/>
              </a:lnSpc>
              <a:spcBef>
                <a:spcPct val="0"/>
              </a:spcBef>
            </a:pPr>
            <a:r>
              <a:rPr lang="en-US" b="true" sz="3027" spc="127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📌 FFT helps uncover hidden frequency-domain patterns that time-series alone cannot capture.</a:t>
            </a:r>
          </a:p>
          <a:p>
            <a:pPr algn="l">
              <a:lnSpc>
                <a:spcPts val="451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245103">
            <a:off x="16222068" y="8657373"/>
            <a:ext cx="1201854" cy="1201854"/>
          </a:xfrm>
          <a:custGeom>
            <a:avLst/>
            <a:gdLst/>
            <a:ahLst/>
            <a:cxnLst/>
            <a:rect r="r" b="b" t="t" l="l"/>
            <a:pathLst>
              <a:path h="1201854" w="1201854">
                <a:moveTo>
                  <a:pt x="0" y="0"/>
                </a:moveTo>
                <a:lnTo>
                  <a:pt x="1201854" y="0"/>
                </a:lnTo>
                <a:lnTo>
                  <a:pt x="1201854" y="1201854"/>
                </a:lnTo>
                <a:lnTo>
                  <a:pt x="0" y="1201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816268">
            <a:off x="815707" y="8717838"/>
            <a:ext cx="1080925" cy="1080925"/>
          </a:xfrm>
          <a:custGeom>
            <a:avLst/>
            <a:gdLst/>
            <a:ahLst/>
            <a:cxnLst/>
            <a:rect r="r" b="b" t="t" l="l"/>
            <a:pathLst>
              <a:path h="1080925" w="1080925">
                <a:moveTo>
                  <a:pt x="0" y="0"/>
                </a:moveTo>
                <a:lnTo>
                  <a:pt x="1080924" y="0"/>
                </a:lnTo>
                <a:lnTo>
                  <a:pt x="1080924" y="1080924"/>
                </a:lnTo>
                <a:lnTo>
                  <a:pt x="0" y="108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8313907" cy="5782609"/>
          </a:xfrm>
          <a:custGeom>
            <a:avLst/>
            <a:gdLst/>
            <a:ahLst/>
            <a:cxnLst/>
            <a:rect r="r" b="b" t="t" l="l"/>
            <a:pathLst>
              <a:path h="5782609" w="8313907">
                <a:moveTo>
                  <a:pt x="0" y="0"/>
                </a:moveTo>
                <a:lnTo>
                  <a:pt x="8313907" y="0"/>
                </a:lnTo>
                <a:lnTo>
                  <a:pt x="8313907" y="5782609"/>
                </a:lnTo>
                <a:lnTo>
                  <a:pt x="0" y="57826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381192" y="0"/>
            <a:ext cx="8906808" cy="8846382"/>
          </a:xfrm>
          <a:custGeom>
            <a:avLst/>
            <a:gdLst/>
            <a:ahLst/>
            <a:cxnLst/>
            <a:rect r="r" b="b" t="t" l="l"/>
            <a:pathLst>
              <a:path h="8846382" w="8906808">
                <a:moveTo>
                  <a:pt x="0" y="0"/>
                </a:moveTo>
                <a:lnTo>
                  <a:pt x="8906808" y="0"/>
                </a:lnTo>
                <a:lnTo>
                  <a:pt x="8906808" y="8846382"/>
                </a:lnTo>
                <a:lnTo>
                  <a:pt x="0" y="88463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5782609"/>
            <a:ext cx="9381192" cy="4639611"/>
          </a:xfrm>
          <a:custGeom>
            <a:avLst/>
            <a:gdLst/>
            <a:ahLst/>
            <a:cxnLst/>
            <a:rect r="r" b="b" t="t" l="l"/>
            <a:pathLst>
              <a:path h="4639611" w="9381192">
                <a:moveTo>
                  <a:pt x="0" y="0"/>
                </a:moveTo>
                <a:lnTo>
                  <a:pt x="9381192" y="0"/>
                </a:lnTo>
                <a:lnTo>
                  <a:pt x="9381192" y="4639612"/>
                </a:lnTo>
                <a:lnTo>
                  <a:pt x="0" y="46396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4171173"/>
            <a:ext cx="1010106" cy="1186640"/>
            <a:chOff x="0" y="0"/>
            <a:chExt cx="205815" cy="24178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5815" cy="241785"/>
            </a:xfrm>
            <a:custGeom>
              <a:avLst/>
              <a:gdLst/>
              <a:ahLst/>
              <a:cxnLst/>
              <a:rect r="r" b="b" t="t" l="l"/>
              <a:pathLst>
                <a:path h="241785" w="205815">
                  <a:moveTo>
                    <a:pt x="0" y="0"/>
                  </a:moveTo>
                  <a:lnTo>
                    <a:pt x="205815" y="0"/>
                  </a:lnTo>
                  <a:lnTo>
                    <a:pt x="205815" y="241785"/>
                  </a:lnTo>
                  <a:lnTo>
                    <a:pt x="0" y="241785"/>
                  </a:ln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205815" cy="26083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  <a:r>
                <a:rPr lang="en-US" sz="2000" spc="84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01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5614989"/>
            <a:ext cx="1010106" cy="1186640"/>
            <a:chOff x="0" y="0"/>
            <a:chExt cx="205815" cy="2417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15" cy="241785"/>
            </a:xfrm>
            <a:custGeom>
              <a:avLst/>
              <a:gdLst/>
              <a:ahLst/>
              <a:cxnLst/>
              <a:rect r="r" b="b" t="t" l="l"/>
              <a:pathLst>
                <a:path h="241785" w="205815">
                  <a:moveTo>
                    <a:pt x="0" y="0"/>
                  </a:moveTo>
                  <a:lnTo>
                    <a:pt x="205815" y="0"/>
                  </a:lnTo>
                  <a:lnTo>
                    <a:pt x="205815" y="241785"/>
                  </a:lnTo>
                  <a:lnTo>
                    <a:pt x="0" y="241785"/>
                  </a:ln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205815" cy="26083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  <a:r>
                <a:rPr lang="en-US" sz="2000" spc="84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02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7058804"/>
            <a:ext cx="1010106" cy="1186640"/>
            <a:chOff x="0" y="0"/>
            <a:chExt cx="205815" cy="24178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5815" cy="241785"/>
            </a:xfrm>
            <a:custGeom>
              <a:avLst/>
              <a:gdLst/>
              <a:ahLst/>
              <a:cxnLst/>
              <a:rect r="r" b="b" t="t" l="l"/>
              <a:pathLst>
                <a:path h="241785" w="205815">
                  <a:moveTo>
                    <a:pt x="0" y="0"/>
                  </a:moveTo>
                  <a:lnTo>
                    <a:pt x="205815" y="0"/>
                  </a:lnTo>
                  <a:lnTo>
                    <a:pt x="205815" y="241785"/>
                  </a:lnTo>
                  <a:lnTo>
                    <a:pt x="0" y="241785"/>
                  </a:ln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205815" cy="26083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  <a:r>
                <a:rPr lang="en-US" sz="2000" spc="84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03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962025"/>
            <a:ext cx="8781853" cy="1255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35"/>
              </a:lnSpc>
            </a:pPr>
            <a:r>
              <a:rPr lang="en-US" sz="7181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Deliverables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85454" y="4193120"/>
            <a:ext cx="8687176" cy="1193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07"/>
              </a:lnSpc>
            </a:pPr>
            <a:r>
              <a:rPr lang="en-US" b="true" sz="2219" spc="93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Advanc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Analys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is 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Rep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or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: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 deta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led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por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 su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mm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z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ing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gh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ts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f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rom the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dvan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ed ana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y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sis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nti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fy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ng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k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y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lu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 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85454" y="5783110"/>
            <a:ext cx="8053372" cy="802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07"/>
              </a:lnSpc>
            </a:pPr>
            <a:r>
              <a:rPr lang="en-US" b="true" sz="2219" spc="93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isu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li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z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at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ons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: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shboar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ds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or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plo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ts 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hat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y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omm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uni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iti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cal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grad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p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terns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85454" y="7080751"/>
            <a:ext cx="8053372" cy="1193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07"/>
              </a:lnSpc>
            </a:pPr>
            <a:r>
              <a:rPr lang="en-US" b="true" sz="2219" spc="93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Featu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 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Eng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nee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ri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ng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Summ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</a:t>
            </a:r>
            <a:r>
              <a:rPr lang="en-US" b="true" sz="2219" spc="93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ry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: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um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 outl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ing 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eng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neer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f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ture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ir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expec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pac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 pred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form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nc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 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 f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or th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ncl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usi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</a:t>
            </a:r>
            <a:r>
              <a:rPr lang="en-US" sz="2219" spc="93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1769489" y="0"/>
            <a:ext cx="6518511" cy="10287000"/>
            <a:chOff x="0" y="0"/>
            <a:chExt cx="2210335" cy="348817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210335" cy="3488176"/>
            </a:xfrm>
            <a:custGeom>
              <a:avLst/>
              <a:gdLst/>
              <a:ahLst/>
              <a:cxnLst/>
              <a:rect r="r" b="b" t="t" l="l"/>
              <a:pathLst>
                <a:path h="3488176" w="2210335">
                  <a:moveTo>
                    <a:pt x="0" y="0"/>
                  </a:moveTo>
                  <a:lnTo>
                    <a:pt x="2210335" y="0"/>
                  </a:lnTo>
                  <a:lnTo>
                    <a:pt x="2210335" y="3488176"/>
                  </a:lnTo>
                  <a:lnTo>
                    <a:pt x="0" y="3488176"/>
                  </a:lnTo>
                  <a:close/>
                </a:path>
              </a:pathLst>
            </a:custGeom>
            <a:blipFill>
              <a:blip r:embed="rId3"/>
              <a:stretch>
                <a:fillRect l="-90771" t="0" r="-19644" b="0"/>
              </a:stretch>
            </a:blip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8260" t="-4016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79193" y="1558264"/>
            <a:ext cx="5777796" cy="218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1"/>
              </a:lnSpc>
            </a:pPr>
            <a:r>
              <a:rPr lang="en-US" sz="7836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Table of Content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676173" y="1482064"/>
            <a:ext cx="8583127" cy="7363298"/>
            <a:chOff x="0" y="0"/>
            <a:chExt cx="1257627" cy="107889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57627" cy="1078894"/>
            </a:xfrm>
            <a:custGeom>
              <a:avLst/>
              <a:gdLst/>
              <a:ahLst/>
              <a:cxnLst/>
              <a:rect r="r" b="b" t="t" l="l"/>
              <a:pathLst>
                <a:path h="1078894" w="1257627">
                  <a:moveTo>
                    <a:pt x="35178" y="0"/>
                  </a:moveTo>
                  <a:lnTo>
                    <a:pt x="1222449" y="0"/>
                  </a:lnTo>
                  <a:cubicBezTo>
                    <a:pt x="1231779" y="0"/>
                    <a:pt x="1240726" y="3706"/>
                    <a:pt x="1247323" y="10303"/>
                  </a:cubicBezTo>
                  <a:cubicBezTo>
                    <a:pt x="1253921" y="16900"/>
                    <a:pt x="1257627" y="25848"/>
                    <a:pt x="1257627" y="35178"/>
                  </a:cubicBezTo>
                  <a:lnTo>
                    <a:pt x="1257627" y="1043716"/>
                  </a:lnTo>
                  <a:cubicBezTo>
                    <a:pt x="1257627" y="1053046"/>
                    <a:pt x="1253921" y="1061993"/>
                    <a:pt x="1247323" y="1068590"/>
                  </a:cubicBezTo>
                  <a:cubicBezTo>
                    <a:pt x="1240726" y="1075187"/>
                    <a:pt x="1231779" y="1078894"/>
                    <a:pt x="1222449" y="1078894"/>
                  </a:cubicBezTo>
                  <a:lnTo>
                    <a:pt x="35178" y="1078894"/>
                  </a:lnTo>
                  <a:cubicBezTo>
                    <a:pt x="25848" y="1078894"/>
                    <a:pt x="16900" y="1075187"/>
                    <a:pt x="10303" y="1068590"/>
                  </a:cubicBezTo>
                  <a:cubicBezTo>
                    <a:pt x="3706" y="1061993"/>
                    <a:pt x="0" y="1053046"/>
                    <a:pt x="0" y="1043716"/>
                  </a:cubicBezTo>
                  <a:lnTo>
                    <a:pt x="0" y="35178"/>
                  </a:lnTo>
                  <a:cubicBezTo>
                    <a:pt x="0" y="25848"/>
                    <a:pt x="3706" y="16900"/>
                    <a:pt x="10303" y="10303"/>
                  </a:cubicBezTo>
                  <a:cubicBezTo>
                    <a:pt x="16900" y="3706"/>
                    <a:pt x="25848" y="0"/>
                    <a:pt x="35178" y="0"/>
                  </a:cubicBezTo>
                  <a:close/>
                </a:path>
              </a:pathLst>
            </a:custGeom>
            <a:blipFill>
              <a:blip r:embed="rId3"/>
              <a:stretch>
                <a:fillRect l="-7192" t="0" r="-7192" b="0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579940" y="4104073"/>
            <a:ext cx="715536" cy="4987841"/>
            <a:chOff x="0" y="0"/>
            <a:chExt cx="188454" cy="131367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8454" cy="1313670"/>
            </a:xfrm>
            <a:custGeom>
              <a:avLst/>
              <a:gdLst/>
              <a:ahLst/>
              <a:cxnLst/>
              <a:rect r="r" b="b" t="t" l="l"/>
              <a:pathLst>
                <a:path h="1313670" w="188454">
                  <a:moveTo>
                    <a:pt x="94227" y="0"/>
                  </a:moveTo>
                  <a:lnTo>
                    <a:pt x="94227" y="0"/>
                  </a:lnTo>
                  <a:cubicBezTo>
                    <a:pt x="119218" y="0"/>
                    <a:pt x="143185" y="9927"/>
                    <a:pt x="160856" y="27598"/>
                  </a:cubicBezTo>
                  <a:cubicBezTo>
                    <a:pt x="178526" y="45269"/>
                    <a:pt x="188454" y="69236"/>
                    <a:pt x="188454" y="94227"/>
                  </a:cubicBezTo>
                  <a:lnTo>
                    <a:pt x="188454" y="1219443"/>
                  </a:lnTo>
                  <a:cubicBezTo>
                    <a:pt x="188454" y="1271483"/>
                    <a:pt x="146267" y="1313670"/>
                    <a:pt x="94227" y="1313670"/>
                  </a:cubicBezTo>
                  <a:lnTo>
                    <a:pt x="94227" y="1313670"/>
                  </a:lnTo>
                  <a:cubicBezTo>
                    <a:pt x="42187" y="1313670"/>
                    <a:pt x="0" y="1271483"/>
                    <a:pt x="0" y="1219443"/>
                  </a:cubicBezTo>
                  <a:lnTo>
                    <a:pt x="0" y="94227"/>
                  </a:lnTo>
                  <a:cubicBezTo>
                    <a:pt x="0" y="42187"/>
                    <a:pt x="42187" y="0"/>
                    <a:pt x="9422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88454" cy="13612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2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3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4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5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6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7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8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9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10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11</a:t>
              </a:r>
            </a:p>
            <a:p>
              <a:pPr algn="ctr" marL="0" indent="0" lvl="0">
                <a:lnSpc>
                  <a:spcPts val="3079"/>
                </a:lnSpc>
              </a:pPr>
              <a:r>
                <a:rPr lang="en-US" sz="2199" spc="35" strike="noStrike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12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416926" y="4254971"/>
            <a:ext cx="5449068" cy="5056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Introduction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Project goals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Milestone 2 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Milestone Process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Time-Series Analysis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Anomaly Detection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PCA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Feature Engineering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Data Visualization &amp; Insights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Deliverables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Conclusion</a:t>
            </a:r>
          </a:p>
          <a:p>
            <a:pPr algn="l">
              <a:lnSpc>
                <a:spcPts val="2903"/>
              </a:lnSpc>
            </a:pPr>
            <a:r>
              <a:rPr lang="en-US" sz="2073" spc="3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Our Team</a:t>
            </a:r>
          </a:p>
          <a:p>
            <a:pPr algn="l">
              <a:lnSpc>
                <a:spcPts val="2903"/>
              </a:lnSpc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08708" y="3098881"/>
            <a:ext cx="7359394" cy="6410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2762" indent="-261381" lvl="1">
              <a:lnSpc>
                <a:spcPts val="3389"/>
              </a:lnSpc>
              <a:buFont typeface="Arial"/>
              <a:buChar char="•"/>
            </a:pPr>
            <a:r>
              <a:rPr lang="en-US" sz="2421" spc="101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Ext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act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new feat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ur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(r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o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 cha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 d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rad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on, roll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ing s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is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) →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improv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 representat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 of equipmen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health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</a:t>
            </a:r>
          </a:p>
          <a:p>
            <a:pPr algn="l" marL="522762" indent="-261381" lvl="1">
              <a:lnSpc>
                <a:spcPts val="3389"/>
              </a:lnSpc>
              <a:buFont typeface="Arial"/>
              <a:buChar char="•"/>
            </a:pP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Applied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PCA &amp; 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me-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ries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a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na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y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sis 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→ 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id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nti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ed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k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y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nd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cator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an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ced dimen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ionality.</a:t>
            </a:r>
          </a:p>
          <a:p>
            <a:pPr algn="l" marL="522762" indent="-261381" lvl="1">
              <a:lnSpc>
                <a:spcPts val="3389"/>
              </a:lnSpc>
              <a:buFont typeface="Arial"/>
              <a:buChar char="•"/>
            </a:pP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Built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vi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su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ali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z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(h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tm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aps,</a:t>
            </a: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trends, FFT, boxplots) → highlighted anomalies and long-term degradation patterns.</a:t>
            </a:r>
          </a:p>
          <a:p>
            <a:pPr algn="l" marL="522762" indent="-261381" lvl="1">
              <a:lnSpc>
                <a:spcPts val="3389"/>
              </a:lnSpc>
              <a:buFont typeface="Arial"/>
              <a:buChar char="•"/>
            </a:pP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Established a strong foundation for predictive modeling in the next milestone.</a:t>
            </a:r>
          </a:p>
          <a:p>
            <a:pPr algn="l" marL="0" indent="0" lvl="0">
              <a:lnSpc>
                <a:spcPts val="3389"/>
              </a:lnSpc>
            </a:pPr>
            <a:r>
              <a:rPr lang="en-US" sz="2421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📌 Milestone 2 transformed raw sensor data into actionable insights, enabling accurate failure prediction.</a:t>
            </a:r>
          </a:p>
          <a:p>
            <a:pPr algn="l" marL="0" indent="0" lvl="0">
              <a:lnSpc>
                <a:spcPts val="338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9309711" y="1028700"/>
            <a:ext cx="8499426" cy="6947584"/>
            <a:chOff x="0" y="0"/>
            <a:chExt cx="2882035" cy="235582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82035" cy="2355827"/>
            </a:xfrm>
            <a:custGeom>
              <a:avLst/>
              <a:gdLst/>
              <a:ahLst/>
              <a:cxnLst/>
              <a:rect r="r" b="b" t="t" l="l"/>
              <a:pathLst>
                <a:path h="2355827" w="2882035">
                  <a:moveTo>
                    <a:pt x="12752" y="0"/>
                  </a:moveTo>
                  <a:lnTo>
                    <a:pt x="2869283" y="0"/>
                  </a:lnTo>
                  <a:cubicBezTo>
                    <a:pt x="2876326" y="0"/>
                    <a:pt x="2882035" y="5709"/>
                    <a:pt x="2882035" y="12752"/>
                  </a:cubicBezTo>
                  <a:lnTo>
                    <a:pt x="2882035" y="2343075"/>
                  </a:lnTo>
                  <a:cubicBezTo>
                    <a:pt x="2882035" y="2350118"/>
                    <a:pt x="2876326" y="2355827"/>
                    <a:pt x="2869283" y="2355827"/>
                  </a:cubicBezTo>
                  <a:lnTo>
                    <a:pt x="12752" y="2355827"/>
                  </a:lnTo>
                  <a:cubicBezTo>
                    <a:pt x="5709" y="2355827"/>
                    <a:pt x="0" y="2350118"/>
                    <a:pt x="0" y="2343075"/>
                  </a:cubicBezTo>
                  <a:lnTo>
                    <a:pt x="0" y="12752"/>
                  </a:lnTo>
                  <a:cubicBezTo>
                    <a:pt x="0" y="5709"/>
                    <a:pt x="5709" y="0"/>
                    <a:pt x="12752" y="0"/>
                  </a:cubicBezTo>
                  <a:close/>
                </a:path>
              </a:pathLst>
            </a:custGeom>
            <a:blipFill>
              <a:blip r:embed="rId3"/>
              <a:stretch>
                <a:fillRect l="-9665" t="0" r="-9665" b="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508708" y="962025"/>
            <a:ext cx="8053372" cy="1429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69"/>
              </a:lnSpc>
            </a:pPr>
            <a:r>
              <a:rPr lang="en-US" sz="8207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Conclusion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33454" y="1184356"/>
            <a:ext cx="10649965" cy="1601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62"/>
              </a:lnSpc>
            </a:pPr>
            <a:r>
              <a:rPr lang="en-US" sz="9663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Our Team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646289" y="6878097"/>
            <a:ext cx="4003467" cy="1019743"/>
            <a:chOff x="0" y="0"/>
            <a:chExt cx="935400" cy="23826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35400" cy="238261"/>
            </a:xfrm>
            <a:custGeom>
              <a:avLst/>
              <a:gdLst/>
              <a:ahLst/>
              <a:cxnLst/>
              <a:rect r="r" b="b" t="t" l="l"/>
              <a:pathLst>
                <a:path h="238261" w="935400">
                  <a:moveTo>
                    <a:pt x="36742" y="0"/>
                  </a:moveTo>
                  <a:lnTo>
                    <a:pt x="898658" y="0"/>
                  </a:lnTo>
                  <a:cubicBezTo>
                    <a:pt x="908403" y="0"/>
                    <a:pt x="917748" y="3871"/>
                    <a:pt x="924639" y="10762"/>
                  </a:cubicBezTo>
                  <a:cubicBezTo>
                    <a:pt x="931529" y="17652"/>
                    <a:pt x="935400" y="26998"/>
                    <a:pt x="935400" y="36742"/>
                  </a:cubicBezTo>
                  <a:lnTo>
                    <a:pt x="935400" y="201518"/>
                  </a:lnTo>
                  <a:cubicBezTo>
                    <a:pt x="935400" y="211263"/>
                    <a:pt x="931529" y="220608"/>
                    <a:pt x="924639" y="227499"/>
                  </a:cubicBezTo>
                  <a:cubicBezTo>
                    <a:pt x="917748" y="234389"/>
                    <a:pt x="908403" y="238261"/>
                    <a:pt x="898658" y="238261"/>
                  </a:cubicBezTo>
                  <a:lnTo>
                    <a:pt x="36742" y="238261"/>
                  </a:lnTo>
                  <a:cubicBezTo>
                    <a:pt x="26998" y="238261"/>
                    <a:pt x="17652" y="234389"/>
                    <a:pt x="10762" y="227499"/>
                  </a:cubicBezTo>
                  <a:cubicBezTo>
                    <a:pt x="3871" y="220608"/>
                    <a:pt x="0" y="211263"/>
                    <a:pt x="0" y="201518"/>
                  </a:cubicBezTo>
                  <a:lnTo>
                    <a:pt x="0" y="36742"/>
                  </a:lnTo>
                  <a:cubicBezTo>
                    <a:pt x="0" y="26998"/>
                    <a:pt x="3871" y="17652"/>
                    <a:pt x="10762" y="10762"/>
                  </a:cubicBezTo>
                  <a:cubicBezTo>
                    <a:pt x="17652" y="3871"/>
                    <a:pt x="26998" y="0"/>
                    <a:pt x="3674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935400" cy="25731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379"/>
                </a:lnSpc>
                <a:spcBef>
                  <a:spcPct val="0"/>
                </a:spcBef>
              </a:pPr>
              <a:r>
                <a:rPr lang="en-US" b="true" sz="2599" spc="109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Sama Ibrahim Moheb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258453" y="4469413"/>
            <a:ext cx="4003467" cy="1009583"/>
            <a:chOff x="0" y="0"/>
            <a:chExt cx="935400" cy="23588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35400" cy="235887"/>
            </a:xfrm>
            <a:custGeom>
              <a:avLst/>
              <a:gdLst/>
              <a:ahLst/>
              <a:cxnLst/>
              <a:rect r="r" b="b" t="t" l="l"/>
              <a:pathLst>
                <a:path h="235887" w="935400">
                  <a:moveTo>
                    <a:pt x="36742" y="0"/>
                  </a:moveTo>
                  <a:lnTo>
                    <a:pt x="898658" y="0"/>
                  </a:lnTo>
                  <a:cubicBezTo>
                    <a:pt x="908403" y="0"/>
                    <a:pt x="917748" y="3871"/>
                    <a:pt x="924639" y="10762"/>
                  </a:cubicBezTo>
                  <a:cubicBezTo>
                    <a:pt x="931529" y="17652"/>
                    <a:pt x="935400" y="26998"/>
                    <a:pt x="935400" y="36742"/>
                  </a:cubicBezTo>
                  <a:lnTo>
                    <a:pt x="935400" y="199144"/>
                  </a:lnTo>
                  <a:cubicBezTo>
                    <a:pt x="935400" y="208889"/>
                    <a:pt x="931529" y="218235"/>
                    <a:pt x="924639" y="225125"/>
                  </a:cubicBezTo>
                  <a:cubicBezTo>
                    <a:pt x="917748" y="232016"/>
                    <a:pt x="908403" y="235887"/>
                    <a:pt x="898658" y="235887"/>
                  </a:cubicBezTo>
                  <a:lnTo>
                    <a:pt x="36742" y="235887"/>
                  </a:lnTo>
                  <a:cubicBezTo>
                    <a:pt x="26998" y="235887"/>
                    <a:pt x="17652" y="232016"/>
                    <a:pt x="10762" y="225125"/>
                  </a:cubicBezTo>
                  <a:cubicBezTo>
                    <a:pt x="3871" y="218235"/>
                    <a:pt x="0" y="208889"/>
                    <a:pt x="0" y="199144"/>
                  </a:cubicBezTo>
                  <a:lnTo>
                    <a:pt x="0" y="36742"/>
                  </a:lnTo>
                  <a:cubicBezTo>
                    <a:pt x="0" y="26998"/>
                    <a:pt x="3871" y="17652"/>
                    <a:pt x="10762" y="10762"/>
                  </a:cubicBezTo>
                  <a:cubicBezTo>
                    <a:pt x="17652" y="3871"/>
                    <a:pt x="26998" y="0"/>
                    <a:pt x="3674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35400" cy="25493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379"/>
                </a:lnSpc>
                <a:spcBef>
                  <a:spcPct val="0"/>
                </a:spcBef>
              </a:pPr>
              <a:r>
                <a:rPr lang="en-US" b="true" sz="2599" spc="109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Ahmed Yasser Shehata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870617" y="4469413"/>
            <a:ext cx="4003467" cy="1009583"/>
            <a:chOff x="0" y="0"/>
            <a:chExt cx="935400" cy="23588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35400" cy="235887"/>
            </a:xfrm>
            <a:custGeom>
              <a:avLst/>
              <a:gdLst/>
              <a:ahLst/>
              <a:cxnLst/>
              <a:rect r="r" b="b" t="t" l="l"/>
              <a:pathLst>
                <a:path h="235887" w="935400">
                  <a:moveTo>
                    <a:pt x="36742" y="0"/>
                  </a:moveTo>
                  <a:lnTo>
                    <a:pt x="898658" y="0"/>
                  </a:lnTo>
                  <a:cubicBezTo>
                    <a:pt x="908403" y="0"/>
                    <a:pt x="917748" y="3871"/>
                    <a:pt x="924639" y="10762"/>
                  </a:cubicBezTo>
                  <a:cubicBezTo>
                    <a:pt x="931529" y="17652"/>
                    <a:pt x="935400" y="26998"/>
                    <a:pt x="935400" y="36742"/>
                  </a:cubicBezTo>
                  <a:lnTo>
                    <a:pt x="935400" y="199144"/>
                  </a:lnTo>
                  <a:cubicBezTo>
                    <a:pt x="935400" y="208889"/>
                    <a:pt x="931529" y="218235"/>
                    <a:pt x="924639" y="225125"/>
                  </a:cubicBezTo>
                  <a:cubicBezTo>
                    <a:pt x="917748" y="232016"/>
                    <a:pt x="908403" y="235887"/>
                    <a:pt x="898658" y="235887"/>
                  </a:cubicBezTo>
                  <a:lnTo>
                    <a:pt x="36742" y="235887"/>
                  </a:lnTo>
                  <a:cubicBezTo>
                    <a:pt x="26998" y="235887"/>
                    <a:pt x="17652" y="232016"/>
                    <a:pt x="10762" y="225125"/>
                  </a:cubicBezTo>
                  <a:cubicBezTo>
                    <a:pt x="3871" y="218235"/>
                    <a:pt x="0" y="208889"/>
                    <a:pt x="0" y="199144"/>
                  </a:cubicBezTo>
                  <a:lnTo>
                    <a:pt x="0" y="36742"/>
                  </a:lnTo>
                  <a:cubicBezTo>
                    <a:pt x="0" y="26998"/>
                    <a:pt x="3871" y="17652"/>
                    <a:pt x="10762" y="10762"/>
                  </a:cubicBezTo>
                  <a:cubicBezTo>
                    <a:pt x="17652" y="3871"/>
                    <a:pt x="26998" y="0"/>
                    <a:pt x="3674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935400" cy="25493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379"/>
                </a:lnSpc>
                <a:spcBef>
                  <a:spcPct val="0"/>
                </a:spcBef>
              </a:pPr>
              <a:r>
                <a:rPr lang="en-US" b="true" sz="2599" spc="109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Ashraf Ahmed Salah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646289" y="4469413"/>
            <a:ext cx="4003467" cy="1009583"/>
            <a:chOff x="0" y="0"/>
            <a:chExt cx="935400" cy="23588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35400" cy="235887"/>
            </a:xfrm>
            <a:custGeom>
              <a:avLst/>
              <a:gdLst/>
              <a:ahLst/>
              <a:cxnLst/>
              <a:rect r="r" b="b" t="t" l="l"/>
              <a:pathLst>
                <a:path h="235887" w="935400">
                  <a:moveTo>
                    <a:pt x="36742" y="0"/>
                  </a:moveTo>
                  <a:lnTo>
                    <a:pt x="898658" y="0"/>
                  </a:lnTo>
                  <a:cubicBezTo>
                    <a:pt x="908403" y="0"/>
                    <a:pt x="917748" y="3871"/>
                    <a:pt x="924639" y="10762"/>
                  </a:cubicBezTo>
                  <a:cubicBezTo>
                    <a:pt x="931529" y="17652"/>
                    <a:pt x="935400" y="26998"/>
                    <a:pt x="935400" y="36742"/>
                  </a:cubicBezTo>
                  <a:lnTo>
                    <a:pt x="935400" y="199144"/>
                  </a:lnTo>
                  <a:cubicBezTo>
                    <a:pt x="935400" y="208889"/>
                    <a:pt x="931529" y="218235"/>
                    <a:pt x="924639" y="225125"/>
                  </a:cubicBezTo>
                  <a:cubicBezTo>
                    <a:pt x="917748" y="232016"/>
                    <a:pt x="908403" y="235887"/>
                    <a:pt x="898658" y="235887"/>
                  </a:cubicBezTo>
                  <a:lnTo>
                    <a:pt x="36742" y="235887"/>
                  </a:lnTo>
                  <a:cubicBezTo>
                    <a:pt x="26998" y="235887"/>
                    <a:pt x="17652" y="232016"/>
                    <a:pt x="10762" y="225125"/>
                  </a:cubicBezTo>
                  <a:cubicBezTo>
                    <a:pt x="3871" y="218235"/>
                    <a:pt x="0" y="208889"/>
                    <a:pt x="0" y="199144"/>
                  </a:cubicBezTo>
                  <a:lnTo>
                    <a:pt x="0" y="36742"/>
                  </a:lnTo>
                  <a:cubicBezTo>
                    <a:pt x="0" y="26998"/>
                    <a:pt x="3871" y="17652"/>
                    <a:pt x="10762" y="10762"/>
                  </a:cubicBezTo>
                  <a:cubicBezTo>
                    <a:pt x="17652" y="3871"/>
                    <a:pt x="26998" y="0"/>
                    <a:pt x="3674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935400" cy="25493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379"/>
                </a:lnSpc>
                <a:spcBef>
                  <a:spcPct val="0"/>
                </a:spcBef>
              </a:pPr>
              <a:r>
                <a:rPr lang="en-US" b="true" sz="2599" spc="109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Ahmed Maged Motea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258453" y="6878097"/>
            <a:ext cx="4003467" cy="1019743"/>
            <a:chOff x="0" y="0"/>
            <a:chExt cx="935400" cy="23826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35400" cy="238261"/>
            </a:xfrm>
            <a:custGeom>
              <a:avLst/>
              <a:gdLst/>
              <a:ahLst/>
              <a:cxnLst/>
              <a:rect r="r" b="b" t="t" l="l"/>
              <a:pathLst>
                <a:path h="238261" w="935400">
                  <a:moveTo>
                    <a:pt x="36742" y="0"/>
                  </a:moveTo>
                  <a:lnTo>
                    <a:pt x="898658" y="0"/>
                  </a:lnTo>
                  <a:cubicBezTo>
                    <a:pt x="908403" y="0"/>
                    <a:pt x="917748" y="3871"/>
                    <a:pt x="924639" y="10762"/>
                  </a:cubicBezTo>
                  <a:cubicBezTo>
                    <a:pt x="931529" y="17652"/>
                    <a:pt x="935400" y="26998"/>
                    <a:pt x="935400" y="36742"/>
                  </a:cubicBezTo>
                  <a:lnTo>
                    <a:pt x="935400" y="201518"/>
                  </a:lnTo>
                  <a:cubicBezTo>
                    <a:pt x="935400" y="211263"/>
                    <a:pt x="931529" y="220608"/>
                    <a:pt x="924639" y="227499"/>
                  </a:cubicBezTo>
                  <a:cubicBezTo>
                    <a:pt x="917748" y="234389"/>
                    <a:pt x="908403" y="238261"/>
                    <a:pt x="898658" y="238261"/>
                  </a:cubicBezTo>
                  <a:lnTo>
                    <a:pt x="36742" y="238261"/>
                  </a:lnTo>
                  <a:cubicBezTo>
                    <a:pt x="26998" y="238261"/>
                    <a:pt x="17652" y="234389"/>
                    <a:pt x="10762" y="227499"/>
                  </a:cubicBezTo>
                  <a:cubicBezTo>
                    <a:pt x="3871" y="220608"/>
                    <a:pt x="0" y="211263"/>
                    <a:pt x="0" y="201518"/>
                  </a:cubicBezTo>
                  <a:lnTo>
                    <a:pt x="0" y="36742"/>
                  </a:lnTo>
                  <a:cubicBezTo>
                    <a:pt x="0" y="26998"/>
                    <a:pt x="3871" y="17652"/>
                    <a:pt x="10762" y="10762"/>
                  </a:cubicBezTo>
                  <a:cubicBezTo>
                    <a:pt x="17652" y="3871"/>
                    <a:pt x="26998" y="0"/>
                    <a:pt x="3674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935400" cy="25731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379"/>
                </a:lnSpc>
                <a:spcBef>
                  <a:spcPct val="0"/>
                </a:spcBef>
              </a:pPr>
              <a:r>
                <a:rPr lang="en-US" b="true" sz="2599" spc="109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Mohamed Elshamy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871520" y="6878097"/>
            <a:ext cx="4002564" cy="1019743"/>
            <a:chOff x="0" y="0"/>
            <a:chExt cx="935189" cy="23826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35189" cy="238261"/>
            </a:xfrm>
            <a:custGeom>
              <a:avLst/>
              <a:gdLst/>
              <a:ahLst/>
              <a:cxnLst/>
              <a:rect r="r" b="b" t="t" l="l"/>
              <a:pathLst>
                <a:path h="238261" w="935189">
                  <a:moveTo>
                    <a:pt x="36751" y="0"/>
                  </a:moveTo>
                  <a:lnTo>
                    <a:pt x="898439" y="0"/>
                  </a:lnTo>
                  <a:cubicBezTo>
                    <a:pt x="918736" y="0"/>
                    <a:pt x="935189" y="16454"/>
                    <a:pt x="935189" y="36751"/>
                  </a:cubicBezTo>
                  <a:lnTo>
                    <a:pt x="935189" y="201510"/>
                  </a:lnTo>
                  <a:cubicBezTo>
                    <a:pt x="935189" y="221807"/>
                    <a:pt x="918736" y="238261"/>
                    <a:pt x="898439" y="238261"/>
                  </a:cubicBezTo>
                  <a:lnTo>
                    <a:pt x="36751" y="238261"/>
                  </a:lnTo>
                  <a:cubicBezTo>
                    <a:pt x="16454" y="238261"/>
                    <a:pt x="0" y="221807"/>
                    <a:pt x="0" y="201510"/>
                  </a:cubicBezTo>
                  <a:lnTo>
                    <a:pt x="0" y="36751"/>
                  </a:lnTo>
                  <a:cubicBezTo>
                    <a:pt x="0" y="16454"/>
                    <a:pt x="16454" y="0"/>
                    <a:pt x="3675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935189" cy="27636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509"/>
                </a:lnSpc>
                <a:spcBef>
                  <a:spcPct val="0"/>
                </a:spcBef>
              </a:pPr>
              <a:r>
                <a:rPr lang="en-US" b="true" sz="2699" spc="113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Mohamed Atef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5090" y="923925"/>
            <a:ext cx="11159897" cy="198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684"/>
              </a:lnSpc>
            </a:pPr>
            <a:r>
              <a:rPr lang="en-US" sz="11295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Thank You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925038" y="6368750"/>
            <a:ext cx="4513280" cy="575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77"/>
              </a:lnSpc>
              <a:spcBef>
                <a:spcPct val="0"/>
              </a:spcBef>
            </a:pPr>
            <a:r>
              <a:rPr lang="en-US" b="true" sz="3126" spc="131" u="sng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  <a:hlinkClick r:id="rId3" tooltip="https://github.com/AhmedYasser06/DEPI-Project-Team2.git"/>
              </a:rPr>
              <a:t>GitHub Repo</a:t>
            </a:r>
            <a:r>
              <a:rPr lang="en-US" b="true" sz="3126" spc="131" u="sng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  <a:hlinkClick r:id="rId4" tooltip="https://github.com/AhmedYasser06/DEPI-Project-Team2.git"/>
              </a:rPr>
              <a:t> - Link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943915" y="6296930"/>
            <a:ext cx="730975" cy="730975"/>
          </a:xfrm>
          <a:custGeom>
            <a:avLst/>
            <a:gdLst/>
            <a:ahLst/>
            <a:cxnLst/>
            <a:rect r="r" b="b" t="t" l="l"/>
            <a:pathLst>
              <a:path h="730975" w="730975">
                <a:moveTo>
                  <a:pt x="0" y="0"/>
                </a:moveTo>
                <a:lnTo>
                  <a:pt x="730975" y="0"/>
                </a:lnTo>
                <a:lnTo>
                  <a:pt x="730975" y="730975"/>
                </a:lnTo>
                <a:lnTo>
                  <a:pt x="0" y="7309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940065" y="1379932"/>
            <a:ext cx="7319235" cy="7319235"/>
            <a:chOff x="0" y="0"/>
            <a:chExt cx="8916670" cy="891667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7"/>
              <a:stretch>
                <a:fillRect l="-56842" t="0" r="0" b="-17489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  <a:moveTo>
                    <a:pt x="4451350" y="8764270"/>
                  </a:moveTo>
                  <a:cubicBezTo>
                    <a:pt x="2073910" y="8764270"/>
                    <a:pt x="139700" y="6830060"/>
                    <a:pt x="139700" y="4451350"/>
                  </a:cubicBezTo>
                  <a:cubicBezTo>
                    <a:pt x="139700" y="2072640"/>
                    <a:pt x="2073910" y="139700"/>
                    <a:pt x="4451350" y="139700"/>
                  </a:cubicBezTo>
                  <a:cubicBezTo>
                    <a:pt x="6828790" y="139700"/>
                    <a:pt x="8764270" y="2073910"/>
                    <a:pt x="8764270" y="4451350"/>
                  </a:cubicBezTo>
                  <a:cubicBezTo>
                    <a:pt x="8764270" y="6828790"/>
                    <a:pt x="6830060" y="8764270"/>
                    <a:pt x="4451350" y="8764270"/>
                  </a:cubicBezTo>
                  <a:close/>
                  <a:moveTo>
                    <a:pt x="4451350" y="158750"/>
                  </a:moveTo>
                  <a:cubicBezTo>
                    <a:pt x="2084070" y="158750"/>
                    <a:pt x="158750" y="2084070"/>
                    <a:pt x="158750" y="4451350"/>
                  </a:cubicBezTo>
                  <a:cubicBezTo>
                    <a:pt x="158750" y="6818630"/>
                    <a:pt x="2084070" y="8743950"/>
                    <a:pt x="4451350" y="8743950"/>
                  </a:cubicBezTo>
                  <a:cubicBezTo>
                    <a:pt x="6818630" y="8743950"/>
                    <a:pt x="8743950" y="6818630"/>
                    <a:pt x="8743950" y="4451350"/>
                  </a:cubicBezTo>
                  <a:cubicBezTo>
                    <a:pt x="8743950" y="2084070"/>
                    <a:pt x="6819900" y="158750"/>
                    <a:pt x="4451350" y="15875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10650" y="1402609"/>
            <a:ext cx="9266700" cy="1046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35"/>
              </a:lnSpc>
            </a:pPr>
            <a:r>
              <a:rPr lang="en-US" sz="5950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26603" y="3066484"/>
            <a:ext cx="14644083" cy="7105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75"/>
              </a:lnSpc>
            </a:pPr>
            <a:r>
              <a:rPr lang="en-US" sz="3411" spc="14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AI-Powered Predictive Maintenance for Industrial Equipment:</a:t>
            </a:r>
          </a:p>
          <a:p>
            <a:pPr algn="l" marL="736459" indent="-368229" lvl="1">
              <a:lnSpc>
                <a:spcPts val="4775"/>
              </a:lnSpc>
              <a:buFont typeface="Arial"/>
              <a:buChar char="•"/>
            </a:pPr>
            <a:r>
              <a:rPr lang="en-US" b="true" sz="3411" spc="143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Industrial equipment failures cause costly downtime and reduced productivity.</a:t>
            </a:r>
          </a:p>
          <a:p>
            <a:pPr algn="l" marL="736459" indent="-368229" lvl="1">
              <a:lnSpc>
                <a:spcPts val="4775"/>
              </a:lnSpc>
              <a:buFont typeface="Arial"/>
              <a:buChar char="•"/>
            </a:pPr>
            <a:r>
              <a:rPr lang="en-US" b="true" sz="3411" spc="143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Traditional maintenance approaches (reactive or scheduled) are inefficient.</a:t>
            </a:r>
          </a:p>
          <a:p>
            <a:pPr algn="l" marL="736459" indent="-368229" lvl="1">
              <a:lnSpc>
                <a:spcPts val="4775"/>
              </a:lnSpc>
              <a:buFont typeface="Arial"/>
              <a:buChar char="•"/>
            </a:pPr>
            <a:r>
              <a:rPr lang="en-US" b="true" sz="3411" spc="143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Predictive Maintenance leverages AI + IoT sensor data (vibration, temperature, pressure, humidity) to forecast failures.</a:t>
            </a:r>
          </a:p>
          <a:p>
            <a:pPr algn="l" marL="736459" indent="-368229" lvl="1">
              <a:lnSpc>
                <a:spcPts val="4775"/>
              </a:lnSpc>
              <a:buFont typeface="Arial"/>
              <a:buChar char="•"/>
            </a:pPr>
            <a:r>
              <a:rPr lang="en-US" b="true" sz="3411" spc="143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This project develops a system to predict equipment issues before they occur, improving operational efficiency.</a:t>
            </a:r>
          </a:p>
          <a:p>
            <a:pPr algn="l">
              <a:lnSpc>
                <a:spcPts val="4775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18518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29588" y="3111803"/>
            <a:ext cx="571981" cy="684444"/>
            <a:chOff x="0" y="0"/>
            <a:chExt cx="812800" cy="9726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972613"/>
            </a:xfrm>
            <a:custGeom>
              <a:avLst/>
              <a:gdLst/>
              <a:ahLst/>
              <a:cxnLst/>
              <a:rect r="r" b="b" t="t" l="l"/>
              <a:pathLst>
                <a:path h="972613" w="812800">
                  <a:moveTo>
                    <a:pt x="406400" y="0"/>
                  </a:moveTo>
                  <a:cubicBezTo>
                    <a:pt x="181951" y="0"/>
                    <a:pt x="0" y="217727"/>
                    <a:pt x="0" y="486307"/>
                  </a:cubicBezTo>
                  <a:cubicBezTo>
                    <a:pt x="0" y="754886"/>
                    <a:pt x="181951" y="972613"/>
                    <a:pt x="406400" y="972613"/>
                  </a:cubicBezTo>
                  <a:cubicBezTo>
                    <a:pt x="630849" y="972613"/>
                    <a:pt x="812800" y="754886"/>
                    <a:pt x="812800" y="486307"/>
                  </a:cubicBezTo>
                  <a:cubicBezTo>
                    <a:pt x="812800" y="217727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62607"/>
              <a:ext cx="660400" cy="81882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 spc="92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01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29588" y="4628206"/>
            <a:ext cx="571981" cy="684444"/>
            <a:chOff x="0" y="0"/>
            <a:chExt cx="812800" cy="9726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972613"/>
            </a:xfrm>
            <a:custGeom>
              <a:avLst/>
              <a:gdLst/>
              <a:ahLst/>
              <a:cxnLst/>
              <a:rect r="r" b="b" t="t" l="l"/>
              <a:pathLst>
                <a:path h="972613" w="812800">
                  <a:moveTo>
                    <a:pt x="406400" y="0"/>
                  </a:moveTo>
                  <a:cubicBezTo>
                    <a:pt x="181951" y="0"/>
                    <a:pt x="0" y="217727"/>
                    <a:pt x="0" y="486307"/>
                  </a:cubicBezTo>
                  <a:cubicBezTo>
                    <a:pt x="0" y="754886"/>
                    <a:pt x="181951" y="972613"/>
                    <a:pt x="406400" y="972613"/>
                  </a:cubicBezTo>
                  <a:cubicBezTo>
                    <a:pt x="630849" y="972613"/>
                    <a:pt x="812800" y="754886"/>
                    <a:pt x="812800" y="486307"/>
                  </a:cubicBezTo>
                  <a:cubicBezTo>
                    <a:pt x="812800" y="217727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62607"/>
              <a:ext cx="660400" cy="81882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 spc="92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02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29588" y="6197468"/>
            <a:ext cx="571981" cy="684444"/>
            <a:chOff x="0" y="0"/>
            <a:chExt cx="812800" cy="97261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972613"/>
            </a:xfrm>
            <a:custGeom>
              <a:avLst/>
              <a:gdLst/>
              <a:ahLst/>
              <a:cxnLst/>
              <a:rect r="r" b="b" t="t" l="l"/>
              <a:pathLst>
                <a:path h="972613" w="812800">
                  <a:moveTo>
                    <a:pt x="406400" y="0"/>
                  </a:moveTo>
                  <a:cubicBezTo>
                    <a:pt x="181951" y="0"/>
                    <a:pt x="0" y="217727"/>
                    <a:pt x="0" y="486307"/>
                  </a:cubicBezTo>
                  <a:cubicBezTo>
                    <a:pt x="0" y="754886"/>
                    <a:pt x="181951" y="972613"/>
                    <a:pt x="406400" y="972613"/>
                  </a:cubicBezTo>
                  <a:cubicBezTo>
                    <a:pt x="630849" y="972613"/>
                    <a:pt x="812800" y="754886"/>
                    <a:pt x="812800" y="486307"/>
                  </a:cubicBezTo>
                  <a:cubicBezTo>
                    <a:pt x="812800" y="217727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62607"/>
              <a:ext cx="660400" cy="81882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 spc="92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03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29588" y="7814354"/>
            <a:ext cx="571981" cy="684444"/>
            <a:chOff x="0" y="0"/>
            <a:chExt cx="812800" cy="97261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972613"/>
            </a:xfrm>
            <a:custGeom>
              <a:avLst/>
              <a:gdLst/>
              <a:ahLst/>
              <a:cxnLst/>
              <a:rect r="r" b="b" t="t" l="l"/>
              <a:pathLst>
                <a:path h="972613" w="812800">
                  <a:moveTo>
                    <a:pt x="406400" y="0"/>
                  </a:moveTo>
                  <a:cubicBezTo>
                    <a:pt x="181951" y="0"/>
                    <a:pt x="0" y="217727"/>
                    <a:pt x="0" y="486307"/>
                  </a:cubicBezTo>
                  <a:cubicBezTo>
                    <a:pt x="0" y="754886"/>
                    <a:pt x="181951" y="972613"/>
                    <a:pt x="406400" y="972613"/>
                  </a:cubicBezTo>
                  <a:cubicBezTo>
                    <a:pt x="630849" y="972613"/>
                    <a:pt x="812800" y="754886"/>
                    <a:pt x="812800" y="486307"/>
                  </a:cubicBezTo>
                  <a:cubicBezTo>
                    <a:pt x="812800" y="217727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62607"/>
              <a:ext cx="660400" cy="81882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 spc="92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04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939039" y="1194461"/>
            <a:ext cx="6872146" cy="9092539"/>
          </a:xfrm>
          <a:custGeom>
            <a:avLst/>
            <a:gdLst/>
            <a:ahLst/>
            <a:cxnLst/>
            <a:rect r="r" b="b" t="t" l="l"/>
            <a:pathLst>
              <a:path h="9092539" w="6872146">
                <a:moveTo>
                  <a:pt x="0" y="0"/>
                </a:moveTo>
                <a:lnTo>
                  <a:pt x="6872146" y="0"/>
                </a:lnTo>
                <a:lnTo>
                  <a:pt x="6872146" y="9092539"/>
                </a:lnTo>
                <a:lnTo>
                  <a:pt x="0" y="90925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6413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229588" y="1311847"/>
            <a:ext cx="6046203" cy="1815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4"/>
              </a:lnSpc>
            </a:pPr>
            <a:r>
              <a:rPr lang="en-US" sz="5295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Project goals</a:t>
            </a:r>
          </a:p>
          <a:p>
            <a:pPr algn="l">
              <a:lnSpc>
                <a:spcPts val="704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971037" y="3054653"/>
            <a:ext cx="8053372" cy="1300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67"/>
              </a:lnSpc>
            </a:pPr>
            <a:r>
              <a:rPr lang="en-US" sz="2619" spc="11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Reduc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pla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w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nti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–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 failur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ear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ly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t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ke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op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unn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ng s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oothly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</a:t>
            </a:r>
          </a:p>
          <a:p>
            <a:pPr algn="l" marL="0" indent="0" lvl="0">
              <a:lnSpc>
                <a:spcPts val="3107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2032183" y="4623199"/>
            <a:ext cx="8053372" cy="905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67"/>
              </a:lnSpc>
            </a:pPr>
            <a:r>
              <a:rPr lang="en-US" sz="2619" spc="11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ut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nte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sts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–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Avo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ec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ss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ary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icin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a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nd 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gen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cy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epai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032183" y="6192461"/>
            <a:ext cx="8053372" cy="1300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67"/>
              </a:lnSpc>
            </a:pPr>
            <a:r>
              <a:rPr lang="en-US" sz="2619" spc="11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mpr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ove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et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y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– D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ete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ris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k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ea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y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t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wo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k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a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nd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op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s.</a:t>
            </a:r>
          </a:p>
          <a:p>
            <a:pPr algn="l" marL="0" indent="0" lvl="0">
              <a:lnSpc>
                <a:spcPts val="3107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2032183" y="7809347"/>
            <a:ext cx="8053372" cy="1300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67"/>
              </a:lnSpc>
            </a:pPr>
            <a:r>
              <a:rPr lang="en-US" sz="2619" spc="11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Enabl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Data-D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D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ecisi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ns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–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gh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ts t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pl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enance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an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mp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ro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ve 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ef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fi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ie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ncy</a:t>
            </a:r>
            <a:r>
              <a:rPr lang="en-US" sz="2619" spc="110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</a:t>
            </a:r>
          </a:p>
          <a:p>
            <a:pPr algn="l" marL="0" indent="0" lvl="0">
              <a:lnSpc>
                <a:spcPts val="3107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78796" y="1193601"/>
            <a:ext cx="12330408" cy="203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48"/>
              </a:lnSpc>
            </a:pPr>
            <a:r>
              <a:rPr lang="en-US" sz="5806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Milestone 2: Advanced Data Analysis and Feature Engineering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75984" y="4484454"/>
            <a:ext cx="18012016" cy="3836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96"/>
              </a:lnSpc>
            </a:pPr>
            <a:r>
              <a:rPr lang="en-US" sz="3304" spc="138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Obj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ectives</a:t>
            </a:r>
            <a:r>
              <a:rPr lang="en-US" sz="3304" spc="13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: </a:t>
            </a:r>
          </a:p>
          <a:p>
            <a:pPr algn="l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sz="3304" spc="13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Enhance feature extraction and perform advanced analysis to improve model accuracy</a:t>
            </a:r>
          </a:p>
          <a:p>
            <a:pPr algn="l">
              <a:lnSpc>
                <a:spcPts val="4296"/>
              </a:lnSpc>
            </a:pPr>
          </a:p>
          <a:p>
            <a:pPr algn="l">
              <a:lnSpc>
                <a:spcPts val="4296"/>
              </a:lnSpc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Tasks</a:t>
            </a:r>
            <a:r>
              <a:rPr lang="en-US" sz="3304" spc="13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: </a:t>
            </a:r>
          </a:p>
          <a:p>
            <a:pPr algn="l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sz="3304" spc="13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Advanced Data Analysis</a:t>
            </a:r>
          </a:p>
          <a:p>
            <a:pPr algn="l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sz="3304" spc="13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Feature Engineering</a:t>
            </a:r>
          </a:p>
          <a:p>
            <a:pPr algn="l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sz="3304" spc="13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Visualization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32806" t="-48141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24584" y="1498735"/>
            <a:ext cx="9133662" cy="1124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6"/>
              </a:lnSpc>
            </a:pPr>
            <a:r>
              <a:rPr lang="en-US" sz="644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Milestone Process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77271" y="5095875"/>
            <a:ext cx="5343659" cy="4821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67"/>
              </a:lnSpc>
            </a:pPr>
            <a:r>
              <a:rPr lang="en-US" b="true" sz="2262" spc="95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1- A</a:t>
            </a:r>
            <a:r>
              <a:rPr lang="en-US" b="true" sz="2262" spc="95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dvanced Data Analysis</a:t>
            </a:r>
          </a:p>
          <a:p>
            <a:pPr algn="l" marL="488471" indent="-244236" lvl="1">
              <a:lnSpc>
                <a:spcPts val="3167"/>
              </a:lnSpc>
              <a:buFont typeface="Arial"/>
              <a:buChar char="•"/>
            </a:pPr>
            <a:r>
              <a:rPr lang="en-US" sz="2262" spc="95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Perform time-series analysis to identify trends, cyclical patterns, and anomalies within the sensor data.</a:t>
            </a:r>
          </a:p>
          <a:p>
            <a:pPr algn="l" marL="488471" indent="-244236" lvl="1">
              <a:lnSpc>
                <a:spcPts val="3167"/>
              </a:lnSpc>
              <a:buFont typeface="Arial"/>
              <a:buChar char="•"/>
            </a:pPr>
            <a:r>
              <a:rPr lang="en-US" sz="2262" spc="95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Use statistical methods such as Principal Component Analysis (PCA) for dimensionality reduction to identify critical failure indicators or combinations of features that contribute most to predictive accuracy.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45423" y="5086350"/>
            <a:ext cx="5624725" cy="4830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203"/>
              </a:lnSpc>
            </a:pPr>
            <a:r>
              <a:rPr lang="en-US" b="true" sz="2288" spc="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2. Feature Engin</a:t>
            </a:r>
            <a:r>
              <a:rPr lang="en-US" b="true" sz="2288" spc="96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eering:</a:t>
            </a:r>
          </a:p>
          <a:p>
            <a:pPr algn="just" marL="494098" indent="-247049" lvl="1">
              <a:lnSpc>
                <a:spcPts val="3203"/>
              </a:lnSpc>
              <a:buFont typeface="Arial"/>
              <a:buChar char="•"/>
            </a:pPr>
            <a:r>
              <a:rPr lang="en-US" sz="2288" spc="96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</a:t>
            </a:r>
            <a:r>
              <a:rPr lang="en-US" sz="2288" spc="96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evelop</a:t>
            </a:r>
            <a:r>
              <a:rPr lang="en-US" sz="2288" spc="96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new fea</a:t>
            </a:r>
            <a:r>
              <a:rPr lang="en-US" sz="2288" spc="96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ture</a:t>
            </a:r>
            <a:r>
              <a:rPr lang="en-US" sz="2288" spc="96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</a:t>
            </a:r>
          </a:p>
          <a:p>
            <a:pPr algn="l" marL="988196" indent="-329399" lvl="2">
              <a:lnSpc>
                <a:spcPts val="3203"/>
              </a:lnSpc>
              <a:buFont typeface="Arial"/>
              <a:buChar char="⚬"/>
            </a:pPr>
            <a:r>
              <a:rPr lang="en-US" sz="2288" spc="96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Rate of change in temperature, vibration, or pressure over time.</a:t>
            </a:r>
          </a:p>
          <a:p>
            <a:pPr algn="l" marL="988196" indent="-329399" lvl="2">
              <a:lnSpc>
                <a:spcPts val="3203"/>
              </a:lnSpc>
              <a:buFont typeface="Arial"/>
              <a:buChar char="⚬"/>
            </a:pPr>
            <a:r>
              <a:rPr lang="en-US" sz="2288" spc="96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Degradation patterns, indicating how specific sensor readings change as equipment deteriorates.</a:t>
            </a:r>
          </a:p>
          <a:p>
            <a:pPr algn="l" marL="988196" indent="-329399" lvl="2">
              <a:lnSpc>
                <a:spcPts val="3203"/>
              </a:lnSpc>
              <a:buFont typeface="Arial"/>
              <a:buChar char="⚬"/>
            </a:pPr>
            <a:r>
              <a:rPr lang="en-US" sz="2288" spc="96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Derived statistical features, like moving averages and rolling statistics, to smooth out noise and capture important trends.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901132" y="5105400"/>
            <a:ext cx="5157553" cy="2578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393"/>
              </a:lnSpc>
            </a:pPr>
            <a:r>
              <a:rPr lang="en-US" b="true" sz="2424" spc="10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3.</a:t>
            </a:r>
            <a:r>
              <a:rPr lang="en-US" b="true" sz="2424" spc="101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D</a:t>
            </a:r>
            <a:r>
              <a:rPr lang="en-US" b="true" sz="2424" spc="101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</a:t>
            </a:r>
            <a:r>
              <a:rPr lang="en-US" b="true" sz="2424" spc="101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</a:t>
            </a:r>
            <a:r>
              <a:rPr lang="en-US" b="true" sz="2424" spc="101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</a:t>
            </a:r>
            <a:r>
              <a:rPr lang="en-US" b="true" sz="2424" spc="101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Vi</a:t>
            </a:r>
            <a:r>
              <a:rPr lang="en-US" b="true" sz="2424" spc="101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sual</a:t>
            </a:r>
            <a:r>
              <a:rPr lang="en-US" b="true" sz="2424" spc="101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ization</a:t>
            </a:r>
            <a:r>
              <a:rPr lang="en-US" b="true" sz="2424" spc="101" strike="noStrike" u="non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: </a:t>
            </a:r>
          </a:p>
          <a:p>
            <a:pPr algn="l" marL="523392" indent="-261696" lvl="1">
              <a:lnSpc>
                <a:spcPts val="3393"/>
              </a:lnSpc>
              <a:buFont typeface="Arial"/>
              <a:buChar char="•"/>
            </a:pPr>
            <a:r>
              <a:rPr lang="en-US" sz="2424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</a:t>
            </a:r>
            <a:r>
              <a:rPr lang="en-US" sz="2424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</a:t>
            </a:r>
            <a:r>
              <a:rPr lang="en-US" sz="2424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ate visualization</a:t>
            </a:r>
            <a:r>
              <a:rPr lang="en-US" sz="2424" spc="101" strike="noStrike" u="none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(e.g., heatmaps, time-series plots) to highlight degradation patterns, sensor anomalies, and other key features.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163394" y="3412532"/>
            <a:ext cx="1476315" cy="147631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215100" y="3412532"/>
            <a:ext cx="1476315" cy="147631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4258246" y="3412532"/>
            <a:ext cx="1476315" cy="1476315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2571755" y="3670650"/>
            <a:ext cx="659593" cy="909214"/>
          </a:xfrm>
          <a:custGeom>
            <a:avLst/>
            <a:gdLst/>
            <a:ahLst/>
            <a:cxnLst/>
            <a:rect r="r" b="b" t="t" l="l"/>
            <a:pathLst>
              <a:path h="909214" w="659593">
                <a:moveTo>
                  <a:pt x="0" y="0"/>
                </a:moveTo>
                <a:lnTo>
                  <a:pt x="659593" y="0"/>
                </a:lnTo>
                <a:lnTo>
                  <a:pt x="659593" y="909214"/>
                </a:lnTo>
                <a:lnTo>
                  <a:pt x="0" y="909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8524083" y="3721514"/>
            <a:ext cx="858350" cy="858350"/>
          </a:xfrm>
          <a:custGeom>
            <a:avLst/>
            <a:gdLst/>
            <a:ahLst/>
            <a:cxnLst/>
            <a:rect r="r" b="b" t="t" l="l"/>
            <a:pathLst>
              <a:path h="858350" w="858350">
                <a:moveTo>
                  <a:pt x="0" y="0"/>
                </a:moveTo>
                <a:lnTo>
                  <a:pt x="858349" y="0"/>
                </a:lnTo>
                <a:lnTo>
                  <a:pt x="858349" y="858350"/>
                </a:lnTo>
                <a:lnTo>
                  <a:pt x="0" y="85835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8" id="18"/>
          <p:cNvSpPr/>
          <p:nvPr/>
        </p:nvSpPr>
        <p:spPr>
          <a:xfrm flipH="false" flipV="false" rot="0">
            <a:off x="14512899" y="3612855"/>
            <a:ext cx="967009" cy="967009"/>
          </a:xfrm>
          <a:custGeom>
            <a:avLst/>
            <a:gdLst/>
            <a:ahLst/>
            <a:cxnLst/>
            <a:rect r="r" b="b" t="t" l="l"/>
            <a:pathLst>
              <a:path h="967009" w="967009">
                <a:moveTo>
                  <a:pt x="0" y="0"/>
                </a:moveTo>
                <a:lnTo>
                  <a:pt x="967010" y="0"/>
                </a:lnTo>
                <a:lnTo>
                  <a:pt x="967010" y="967009"/>
                </a:lnTo>
                <a:lnTo>
                  <a:pt x="0" y="96700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245103">
            <a:off x="16222068" y="8657373"/>
            <a:ext cx="1201854" cy="1201854"/>
          </a:xfrm>
          <a:custGeom>
            <a:avLst/>
            <a:gdLst/>
            <a:ahLst/>
            <a:cxnLst/>
            <a:rect r="r" b="b" t="t" l="l"/>
            <a:pathLst>
              <a:path h="1201854" w="1201854">
                <a:moveTo>
                  <a:pt x="0" y="0"/>
                </a:moveTo>
                <a:lnTo>
                  <a:pt x="1201854" y="0"/>
                </a:lnTo>
                <a:lnTo>
                  <a:pt x="1201854" y="1201854"/>
                </a:lnTo>
                <a:lnTo>
                  <a:pt x="0" y="1201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816268">
            <a:off x="815707" y="8717838"/>
            <a:ext cx="1080925" cy="1080925"/>
          </a:xfrm>
          <a:custGeom>
            <a:avLst/>
            <a:gdLst/>
            <a:ahLst/>
            <a:cxnLst/>
            <a:rect r="r" b="b" t="t" l="l"/>
            <a:pathLst>
              <a:path h="1080925" w="1080925">
                <a:moveTo>
                  <a:pt x="0" y="0"/>
                </a:moveTo>
                <a:lnTo>
                  <a:pt x="1080924" y="0"/>
                </a:lnTo>
                <a:lnTo>
                  <a:pt x="1080924" y="1080924"/>
                </a:lnTo>
                <a:lnTo>
                  <a:pt x="0" y="108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97091" y="679025"/>
            <a:ext cx="13298297" cy="1087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40"/>
              </a:lnSpc>
            </a:pPr>
            <a:r>
              <a:rPr lang="en-US" sz="626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Time-Series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3538" y="3291293"/>
            <a:ext cx="17665405" cy="5735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96"/>
              </a:lnSpc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1- Analyz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ing Sensor Trends Over Time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Plott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ed Temperature vs Operational Hours to study sensor behavior.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Applied Seasonal Decomposition to extract trend, seasonality, and residual pattern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s.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dentified cyclical variations and underlying patterns in sensor data.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Helps detect early indicators of equipment degradation.</a:t>
            </a:r>
          </a:p>
          <a:p>
            <a:pPr algn="just">
              <a:lnSpc>
                <a:spcPts val="4296"/>
              </a:lnSpc>
            </a:pPr>
          </a:p>
          <a:p>
            <a:pPr algn="just">
              <a:lnSpc>
                <a:spcPts val="4296"/>
              </a:lnSpc>
            </a:pPr>
          </a:p>
          <a:p>
            <a:pPr algn="just">
              <a:lnSpc>
                <a:spcPts val="4296"/>
              </a:lnSpc>
            </a:pPr>
          </a:p>
          <a:p>
            <a:pPr algn="just">
              <a:lnSpc>
                <a:spcPts val="4296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71977" y="5836811"/>
            <a:ext cx="10816023" cy="4450189"/>
          </a:xfrm>
          <a:custGeom>
            <a:avLst/>
            <a:gdLst/>
            <a:ahLst/>
            <a:cxnLst/>
            <a:rect r="r" b="b" t="t" l="l"/>
            <a:pathLst>
              <a:path h="4450189" w="10816023">
                <a:moveTo>
                  <a:pt x="0" y="0"/>
                </a:moveTo>
                <a:lnTo>
                  <a:pt x="10816023" y="0"/>
                </a:lnTo>
                <a:lnTo>
                  <a:pt x="10816023" y="4450189"/>
                </a:lnTo>
                <a:lnTo>
                  <a:pt x="0" y="44501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127755"/>
            <a:ext cx="8628747" cy="5709055"/>
          </a:xfrm>
          <a:custGeom>
            <a:avLst/>
            <a:gdLst/>
            <a:ahLst/>
            <a:cxnLst/>
            <a:rect r="r" b="b" t="t" l="l"/>
            <a:pathLst>
              <a:path h="5709055" w="8628747">
                <a:moveTo>
                  <a:pt x="0" y="0"/>
                </a:moveTo>
                <a:lnTo>
                  <a:pt x="8628747" y="0"/>
                </a:lnTo>
                <a:lnTo>
                  <a:pt x="8628747" y="5709056"/>
                </a:lnTo>
                <a:lnTo>
                  <a:pt x="0" y="5709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82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245103">
            <a:off x="16222068" y="8657373"/>
            <a:ext cx="1201854" cy="1201854"/>
          </a:xfrm>
          <a:custGeom>
            <a:avLst/>
            <a:gdLst/>
            <a:ahLst/>
            <a:cxnLst/>
            <a:rect r="r" b="b" t="t" l="l"/>
            <a:pathLst>
              <a:path h="1201854" w="1201854">
                <a:moveTo>
                  <a:pt x="0" y="0"/>
                </a:moveTo>
                <a:lnTo>
                  <a:pt x="1201854" y="0"/>
                </a:lnTo>
                <a:lnTo>
                  <a:pt x="1201854" y="1201854"/>
                </a:lnTo>
                <a:lnTo>
                  <a:pt x="0" y="1201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816268">
            <a:off x="815707" y="8717838"/>
            <a:ext cx="1080925" cy="1080925"/>
          </a:xfrm>
          <a:custGeom>
            <a:avLst/>
            <a:gdLst/>
            <a:ahLst/>
            <a:cxnLst/>
            <a:rect r="r" b="b" t="t" l="l"/>
            <a:pathLst>
              <a:path h="1080925" w="1080925">
                <a:moveTo>
                  <a:pt x="0" y="0"/>
                </a:moveTo>
                <a:lnTo>
                  <a:pt x="1080924" y="0"/>
                </a:lnTo>
                <a:lnTo>
                  <a:pt x="1080924" y="1080924"/>
                </a:lnTo>
                <a:lnTo>
                  <a:pt x="0" y="108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509058" y="1142190"/>
            <a:ext cx="18174462" cy="1087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40"/>
              </a:lnSpc>
            </a:pPr>
            <a:r>
              <a:rPr lang="en-US" sz="626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Anomaly Detection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3538" y="3373785"/>
            <a:ext cx="17665405" cy="3510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96"/>
              </a:lnSpc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2- Dimensional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ity Reduction &amp; Feature Imp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ortance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Standardiz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ed features and reduced to 5 Principal Components.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Explained Variance Ratio shows how much information each PC capture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s.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</a:t>
            </a: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dentified top contributing features to equipment failures.</a:t>
            </a:r>
          </a:p>
          <a:p>
            <a:pPr algn="just" marL="713479" indent="-356739" lvl="1">
              <a:lnSpc>
                <a:spcPts val="4296"/>
              </a:lnSpc>
              <a:buFont typeface="Arial"/>
              <a:buChar char="•"/>
            </a:pPr>
            <a:r>
              <a:rPr lang="en-US" b="true" sz="3304" spc="138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Visualized PC1 vs PC2 for separation between Failure and No-Failure cases.</a:t>
            </a:r>
          </a:p>
          <a:p>
            <a:pPr algn="just">
              <a:lnSpc>
                <a:spcPts val="4296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DAG0jVvz08Y</dc:identifier>
  <dcterms:modified xsi:type="dcterms:W3CDTF">2011-08-01T06:04:30Z</dcterms:modified>
  <cp:revision>1</cp:revision>
  <dc:title>Blue futurist technological artificial intelligence project presentation</dc:title>
</cp:coreProperties>
</file>

<file path=docProps/thumbnail.jpeg>
</file>